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0"/>
  </p:notesMasterIdLst>
  <p:handoutMasterIdLst>
    <p:handoutMasterId r:id="rId29"/>
  </p:handoutMasterIdLst>
  <p:sldIdLst>
    <p:sldId id="256" r:id="rId3"/>
    <p:sldId id="257" r:id="rId4"/>
    <p:sldId id="258" r:id="rId5"/>
    <p:sldId id="259" r:id="rId6"/>
    <p:sldId id="260" r:id="rId7"/>
    <p:sldId id="261" r:id="rId8"/>
    <p:sldId id="262" r:id="rId9"/>
    <p:sldId id="263" r:id="rId11"/>
    <p:sldId id="264" r:id="rId12"/>
    <p:sldId id="265" r:id="rId13"/>
    <p:sldId id="266" r:id="rId14"/>
    <p:sldId id="267" r:id="rId15"/>
    <p:sldId id="270" r:id="rId16"/>
    <p:sldId id="268" r:id="rId17"/>
    <p:sldId id="269" r:id="rId18"/>
    <p:sldId id="271" r:id="rId19"/>
    <p:sldId id="272" r:id="rId20"/>
    <p:sldId id="273" r:id="rId21"/>
    <p:sldId id="274" r:id="rId22"/>
    <p:sldId id="275" r:id="rId23"/>
    <p:sldId id="276" r:id="rId24"/>
    <p:sldId id="277" r:id="rId25"/>
    <p:sldId id="279" r:id="rId26"/>
    <p:sldId id="278" r:id="rId27"/>
    <p:sldId id="280"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showGuides="1">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2" Type="http://schemas.openxmlformats.org/officeDocument/2006/relationships/tableStyles" Target="tableStyles.xml"/><Relationship Id="rId31" Type="http://schemas.openxmlformats.org/officeDocument/2006/relationships/viewProps" Target="viewProps.xml"/><Relationship Id="rId30" Type="http://schemas.openxmlformats.org/officeDocument/2006/relationships/presProps" Target="presProps.xml"/><Relationship Id="rId3" Type="http://schemas.openxmlformats.org/officeDocument/2006/relationships/slide" Target="slides/slide1.xml"/><Relationship Id="rId29" Type="http://schemas.openxmlformats.org/officeDocument/2006/relationships/handoutMaster" Target="handoutMasters/handoutMaster1.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notesMaster" Target="notesMasters/notesMaster1.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rgbClr val="FFFFFF">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ect">
            <a:avLst/>
          </a:prstGeom>
          <a:blipFill rotWithShape="1">
            <a:blip r:embed="rId2">
              <a:alphaModFix amt="100000"/>
              <a:alphaModFix amt="100000"/>
            </a:blip>
            <a:stretch>
              <a:fillRect t="-9148" b="-9148"/>
            </a:stretch>
          </a:blipFill>
          <a:ln>
            <a:prstDash val="solid"/>
            <a:headEnd type="none"/>
            <a:tailEnd type="none"/>
          </a:ln>
        </p:spPr>
      </p:sp>
      <p:sp>
        <p:nvSpPr>
          <p:cNvPr id="3" name="AutoShape 3"/>
          <p:cNvSpPr/>
          <p:nvPr/>
        </p:nvSpPr>
        <p:spPr>
          <a:xfrm flipH="1">
            <a:off x="0" y="0"/>
            <a:ext cx="12192000" cy="6858000"/>
          </a:xfrm>
          <a:custGeom>
            <a:avLst/>
            <a:gdLst/>
            <a:ahLst/>
            <a:cxnLst/>
            <a:rect l="l" t="t" r="r" b="b"/>
            <a:pathLst>
              <a:path w="12192000" h="6858000">
                <a:moveTo>
                  <a:pt x="12192000" y="0"/>
                </a:moveTo>
                <a:lnTo>
                  <a:pt x="5640413" y="0"/>
                </a:lnTo>
                <a:lnTo>
                  <a:pt x="0" y="4555230"/>
                </a:lnTo>
                <a:lnTo>
                  <a:pt x="0" y="6858000"/>
                </a:lnTo>
                <a:lnTo>
                  <a:pt x="5500392" y="6858000"/>
                </a:lnTo>
                <a:lnTo>
                  <a:pt x="12192000" y="1453820"/>
                </a:lnTo>
                <a:close/>
              </a:path>
            </a:pathLst>
          </a:custGeom>
          <a:gradFill>
            <a:gsLst>
              <a:gs pos="0">
                <a:srgbClr val="FFFFFF">
                  <a:alpha val="80000"/>
                </a:srgbClr>
              </a:gs>
              <a:gs pos="100000">
                <a:srgbClr val="FFFFFF">
                  <a:alpha val="94901"/>
                </a:srgbClr>
              </a:gs>
            </a:gsLst>
            <a:lin ang="5400000"/>
          </a:gradFill>
          <a:ln>
            <a:prstDash val="solid"/>
            <a:headEnd type="none"/>
            <a:tailEnd type="none"/>
          </a:ln>
        </p:spPr>
      </p:sp>
      <p:sp>
        <p:nvSpPr>
          <p:cNvPr id="4" name="AutoShape 4"/>
          <p:cNvSpPr/>
          <p:nvPr/>
        </p:nvSpPr>
        <p:spPr>
          <a:xfrm>
            <a:off x="537029" y="0"/>
            <a:ext cx="5689600" cy="6858000"/>
          </a:xfrm>
          <a:prstGeom prst="parallelogram">
            <a:avLst>
              <a:gd name="adj" fmla="val 78371"/>
            </a:avLst>
          </a:prstGeom>
          <a:gradFill>
            <a:gsLst>
              <a:gs pos="0">
                <a:srgbClr val="FFFFFF">
                  <a:alpha val="50196"/>
                </a:srgbClr>
              </a:gs>
              <a:gs pos="100000">
                <a:srgbClr val="FFFFFF">
                  <a:alpha val="40000"/>
                </a:srgbClr>
              </a:gs>
            </a:gsLst>
            <a:lin ang="5400000"/>
          </a:gradFill>
          <a:ln>
            <a:prstDash val="solid"/>
            <a:headEnd type="none"/>
            <a:tailEnd type="none"/>
          </a:ln>
        </p:spPr>
      </p:sp>
      <p:sp>
        <p:nvSpPr>
          <p:cNvPr id="5" name="AutoShape 5"/>
          <p:cNvSpPr/>
          <p:nvPr/>
        </p:nvSpPr>
        <p:spPr>
          <a:xfrm>
            <a:off x="2148110" y="0"/>
            <a:ext cx="4528460" cy="6858000"/>
          </a:xfrm>
          <a:prstGeom prst="parallelogram">
            <a:avLst>
              <a:gd name="adj" fmla="val 93088"/>
            </a:avLst>
          </a:prstGeom>
          <a:gradFill>
            <a:gsLst>
              <a:gs pos="6194">
                <a:srgbClr val="7ED7BE">
                  <a:alpha val="50196"/>
                  <a:lumMod val="20000"/>
                  <a:lumOff val="80000"/>
                </a:srgbClr>
              </a:gs>
              <a:gs pos="46999">
                <a:srgbClr val="7ED7BE">
                  <a:alpha val="80000"/>
                </a:srgbClr>
              </a:gs>
              <a:gs pos="100000">
                <a:srgbClr val="7ED7BE">
                  <a:alpha val="50196"/>
                  <a:lumMod val="20000"/>
                  <a:lumOff val="80000"/>
                </a:srgbClr>
              </a:gs>
            </a:gsLst>
            <a:lin ang="5400000"/>
          </a:gradFill>
          <a:ln>
            <a:prstDash val="solid"/>
            <a:headEnd type="none"/>
            <a:tailEnd type="none"/>
          </a:ln>
        </p:spPr>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Closing">
    <p:bg>
      <p:bgPr>
        <a:solidFill>
          <a:srgbClr val="FFFFFF">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ect">
            <a:avLst/>
          </a:prstGeom>
          <a:blipFill rotWithShape="1">
            <a:blip r:embed="rId2">
              <a:alphaModFix amt="100000"/>
              <a:alphaModFix amt="100000"/>
            </a:blip>
            <a:stretch>
              <a:fillRect t="-9200" b="-9200"/>
            </a:stretch>
          </a:blipFill>
          <a:ln>
            <a:prstDash val="solid"/>
            <a:headEnd type="none"/>
            <a:tailEnd type="none"/>
          </a:ln>
        </p:spPr>
      </p:sp>
      <p:sp>
        <p:nvSpPr>
          <p:cNvPr id="3" name="AutoShape 3"/>
          <p:cNvSpPr/>
          <p:nvPr/>
        </p:nvSpPr>
        <p:spPr>
          <a:xfrm>
            <a:off x="0" y="1920333"/>
            <a:ext cx="12192000" cy="3667667"/>
          </a:xfrm>
          <a:prstGeom prst="rect">
            <a:avLst/>
          </a:prstGeom>
          <a:solidFill>
            <a:srgbClr val="FFFFFF">
              <a:alpha val="80000"/>
            </a:srgbClr>
          </a:solidFill>
          <a:ln>
            <a:prstDash val="solid"/>
            <a:headEnd type="none"/>
            <a:tailEnd type="none"/>
          </a:ln>
        </p:spPr>
      </p:sp>
      <p:sp>
        <p:nvSpPr>
          <p:cNvPr id="4" name="AutoShape 4"/>
          <p:cNvSpPr/>
          <p:nvPr/>
        </p:nvSpPr>
        <p:spPr>
          <a:xfrm>
            <a:off x="0" y="5428343"/>
            <a:ext cx="12192000" cy="159657"/>
          </a:xfrm>
          <a:prstGeom prst="rect">
            <a:avLst/>
          </a:prstGeom>
          <a:gradFill>
            <a:gsLst>
              <a:gs pos="0">
                <a:srgbClr val="FFFFFF">
                  <a:alpha val="0"/>
                </a:srgbClr>
              </a:gs>
              <a:gs pos="50000">
                <a:srgbClr val="7ED7BE">
                  <a:alpha val="100000"/>
                </a:srgbClr>
              </a:gs>
              <a:gs pos="100000">
                <a:srgbClr val="FFFFFF">
                  <a:alpha val="0"/>
                </a:srgbClr>
              </a:gs>
            </a:gsLst>
            <a:lin ang="0"/>
          </a:gradFill>
          <a:ln>
            <a:prstDash val="solid"/>
            <a:headEnd type="none"/>
            <a:tailEnd type="none"/>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rgbClr val="FFFFFF">
            <a:alpha val="100000"/>
          </a:srgbClr>
        </a:solidFill>
        <a:effectLst/>
      </p:bgPr>
    </p:bg>
    <p:spTree>
      <p:nvGrpSpPr>
        <p:cNvPr id="1" name=""/>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rgbClr val="FFFFFF">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0" y="0"/>
            <a:ext cx="9544766" cy="6858000"/>
          </a:xfrm>
          <a:custGeom>
            <a:avLst/>
            <a:gdLst/>
            <a:ahLst/>
            <a:cxnLst/>
            <a:rect l="l" t="t" r="r" b="b"/>
            <a:pathLst>
              <a:path w="7410450" h="5324475">
                <a:moveTo>
                  <a:pt x="0" y="0"/>
                </a:moveTo>
                <a:lnTo>
                  <a:pt x="3228023" y="0"/>
                </a:lnTo>
                <a:lnTo>
                  <a:pt x="7411403" y="5328285"/>
                </a:lnTo>
                <a:lnTo>
                  <a:pt x="3296603" y="5328285"/>
                </a:lnTo>
                <a:lnTo>
                  <a:pt x="0" y="1129665"/>
                </a:lnTo>
                <a:lnTo>
                  <a:pt x="0" y="0"/>
                </a:lnTo>
                <a:close/>
              </a:path>
            </a:pathLst>
          </a:custGeom>
          <a:blipFill rotWithShape="1">
            <a:blip r:embed="rId2">
              <a:alphaModFix amt="100000"/>
              <a:alphaModFix amt="100000"/>
            </a:blip>
            <a:stretch>
              <a:fillRect l="-4021" r="-4021"/>
            </a:stretch>
          </a:blipFill>
          <a:ln>
            <a:prstDash val="solid"/>
            <a:headEnd type="none"/>
            <a:tailEnd type="none"/>
          </a:ln>
        </p:spPr>
      </p:sp>
      <p:sp>
        <p:nvSpPr>
          <p:cNvPr id="3" name="AutoShape 3"/>
          <p:cNvSpPr/>
          <p:nvPr/>
        </p:nvSpPr>
        <p:spPr>
          <a:xfrm>
            <a:off x="0" y="0"/>
            <a:ext cx="9544766" cy="6858000"/>
          </a:xfrm>
          <a:custGeom>
            <a:avLst/>
            <a:gdLst/>
            <a:ahLst/>
            <a:cxnLst/>
            <a:rect l="l" t="t" r="r" b="b"/>
            <a:pathLst>
              <a:path w="7410450" h="5324475">
                <a:moveTo>
                  <a:pt x="0" y="0"/>
                </a:moveTo>
                <a:lnTo>
                  <a:pt x="3228023" y="0"/>
                </a:lnTo>
                <a:lnTo>
                  <a:pt x="7411403" y="5328285"/>
                </a:lnTo>
                <a:lnTo>
                  <a:pt x="3296603" y="5328285"/>
                </a:lnTo>
                <a:lnTo>
                  <a:pt x="0" y="1129665"/>
                </a:lnTo>
                <a:lnTo>
                  <a:pt x="0" y="0"/>
                </a:lnTo>
                <a:close/>
              </a:path>
            </a:pathLst>
          </a:custGeom>
          <a:gradFill>
            <a:gsLst>
              <a:gs pos="30000">
                <a:srgbClr val="FFFFFF">
                  <a:alpha val="0"/>
                </a:srgbClr>
              </a:gs>
              <a:gs pos="86000">
                <a:srgbClr val="FFFFFF">
                  <a:alpha val="80000"/>
                </a:srgbClr>
              </a:gs>
            </a:gsLst>
            <a:lin ang="2700000"/>
          </a:gradFill>
          <a:ln>
            <a:prstDash val="solid"/>
            <a:headEnd type="none"/>
            <a:tailEnd type="none"/>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Pr>
        <a:solidFill>
          <a:srgbClr val="FFFFFF">
            <a:alpha val="100000"/>
          </a:srgbClr>
        </a:solidFill>
        <a:effectLst/>
      </p:bgPr>
    </p:bg>
    <p:spTree>
      <p:nvGrpSpPr>
        <p:cNvPr id="1" name=""/>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bg>
      <p:bgPr>
        <a:solidFill>
          <a:srgbClr val="FFFFFF">
            <a:alpha val="100000"/>
          </a:srgbClr>
        </a:solidFill>
        <a:effectLst/>
      </p:bgPr>
    </p:bg>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Agenda">
    <p:bg>
      <p:bgPr>
        <a:solidFill>
          <a:srgbClr val="FFFFFF">
            <a:alpha val="100000"/>
          </a:srgbClr>
        </a:solidFill>
        <a:effectLst/>
      </p:bgPr>
    </p:bg>
    <p:spTree>
      <p:nvGrpSpPr>
        <p:cNvPr id="1" name=""/>
        <p:cNvGrpSpPr/>
        <p:nvPr/>
      </p:nvGrpSpPr>
      <p:grpSpPr>
        <a:xfrm>
          <a:off x="0" y="0"/>
          <a:ext cx="0" cy="0"/>
          <a:chOff x="0" y="0"/>
          <a:chExt cx="0" cy="0"/>
        </a:xfrm>
      </p:grpSpPr>
      <p:cxnSp>
        <p:nvCxnSpPr>
          <p:cNvPr id="2" name="Connector 2"/>
          <p:cNvCxnSpPr/>
          <p:nvPr/>
        </p:nvCxnSpPr>
        <p:spPr>
          <a:xfrm flipH="1">
            <a:off x="3621019" y="1500188"/>
            <a:ext cx="0" cy="4633913"/>
          </a:xfrm>
          <a:prstGeom prst="line">
            <a:avLst/>
          </a:prstGeom>
          <a:ln w="3175">
            <a:solidFill>
              <a:srgbClr val="000000">
                <a:alpha val="100000"/>
              </a:srgbClr>
            </a:solidFill>
            <a:prstDash val="solid"/>
            <a:headEnd type="none"/>
            <a:tailEnd type="none"/>
          </a:ln>
        </p:spPr>
      </p:cxnSp>
      <p:sp>
        <p:nvSpPr>
          <p:cNvPr id="3" name="AutoShape 3"/>
          <p:cNvSpPr/>
          <p:nvPr/>
        </p:nvSpPr>
        <p:spPr>
          <a:xfrm>
            <a:off x="2626456" y="5219207"/>
            <a:ext cx="870506" cy="915667"/>
          </a:xfrm>
          <a:custGeom>
            <a:avLst/>
            <a:gdLst/>
            <a:ahLst/>
            <a:cxnLst/>
            <a:rect l="l" t="t" r="r" b="b"/>
            <a:pathLst>
              <a:path w="5127" h="5401">
                <a:moveTo>
                  <a:pt x="3473" y="1608"/>
                </a:moveTo>
                <a:cubicBezTo>
                  <a:pt x="3473" y="1674"/>
                  <a:pt x="3419" y="1728"/>
                  <a:pt x="3353" y="1728"/>
                </a:cubicBezTo>
                <a:lnTo>
                  <a:pt x="2303" y="1728"/>
                </a:lnTo>
                <a:cubicBezTo>
                  <a:pt x="2236" y="1728"/>
                  <a:pt x="2183" y="1674"/>
                  <a:pt x="2183" y="1608"/>
                </a:cubicBezTo>
                <a:cubicBezTo>
                  <a:pt x="2183" y="1542"/>
                  <a:pt x="2236" y="1488"/>
                  <a:pt x="2303" y="1488"/>
                </a:cubicBezTo>
                <a:lnTo>
                  <a:pt x="3353" y="1488"/>
                </a:lnTo>
                <a:cubicBezTo>
                  <a:pt x="3419" y="1488"/>
                  <a:pt x="3473" y="1542"/>
                  <a:pt x="3473" y="1608"/>
                </a:cubicBezTo>
                <a:close/>
                <a:moveTo>
                  <a:pt x="3103" y="2231"/>
                </a:moveTo>
                <a:cubicBezTo>
                  <a:pt x="3170" y="2231"/>
                  <a:pt x="3223" y="2178"/>
                  <a:pt x="3223" y="2111"/>
                </a:cubicBezTo>
                <a:cubicBezTo>
                  <a:pt x="3223" y="2045"/>
                  <a:pt x="3170" y="1991"/>
                  <a:pt x="3103" y="1991"/>
                </a:cubicBezTo>
                <a:lnTo>
                  <a:pt x="2552" y="1991"/>
                </a:lnTo>
                <a:cubicBezTo>
                  <a:pt x="2486" y="1991"/>
                  <a:pt x="2432" y="2045"/>
                  <a:pt x="2432" y="2111"/>
                </a:cubicBezTo>
                <a:cubicBezTo>
                  <a:pt x="2432" y="2178"/>
                  <a:pt x="2486" y="2231"/>
                  <a:pt x="2552" y="2231"/>
                </a:cubicBezTo>
                <a:lnTo>
                  <a:pt x="3103" y="2231"/>
                </a:lnTo>
                <a:close/>
                <a:moveTo>
                  <a:pt x="3473" y="2768"/>
                </a:moveTo>
                <a:cubicBezTo>
                  <a:pt x="3473" y="2701"/>
                  <a:pt x="3419" y="2648"/>
                  <a:pt x="3353" y="2648"/>
                </a:cubicBezTo>
                <a:lnTo>
                  <a:pt x="2303" y="2648"/>
                </a:lnTo>
                <a:cubicBezTo>
                  <a:pt x="2236" y="2648"/>
                  <a:pt x="2183" y="2701"/>
                  <a:pt x="2183" y="2768"/>
                </a:cubicBezTo>
                <a:cubicBezTo>
                  <a:pt x="2183" y="2834"/>
                  <a:pt x="2236" y="2888"/>
                  <a:pt x="2303" y="2888"/>
                </a:cubicBezTo>
                <a:lnTo>
                  <a:pt x="3353" y="2888"/>
                </a:lnTo>
                <a:cubicBezTo>
                  <a:pt x="3419" y="2888"/>
                  <a:pt x="3473" y="2834"/>
                  <a:pt x="3473" y="2768"/>
                </a:cubicBezTo>
                <a:close/>
                <a:moveTo>
                  <a:pt x="2552" y="3151"/>
                </a:moveTo>
                <a:cubicBezTo>
                  <a:pt x="2486" y="3151"/>
                  <a:pt x="2432" y="3205"/>
                  <a:pt x="2432" y="3271"/>
                </a:cubicBezTo>
                <a:cubicBezTo>
                  <a:pt x="2432" y="3338"/>
                  <a:pt x="2486" y="3391"/>
                  <a:pt x="2552" y="3391"/>
                </a:cubicBezTo>
                <a:lnTo>
                  <a:pt x="3103" y="3391"/>
                </a:lnTo>
                <a:cubicBezTo>
                  <a:pt x="3170" y="3391"/>
                  <a:pt x="3223" y="3338"/>
                  <a:pt x="3223" y="3271"/>
                </a:cubicBezTo>
                <a:cubicBezTo>
                  <a:pt x="3223" y="3205"/>
                  <a:pt x="3170" y="3151"/>
                  <a:pt x="3103" y="3151"/>
                </a:cubicBezTo>
                <a:lnTo>
                  <a:pt x="2552" y="3151"/>
                </a:lnTo>
                <a:close/>
                <a:moveTo>
                  <a:pt x="4448" y="700"/>
                </a:moveTo>
                <a:lnTo>
                  <a:pt x="4448" y="1442"/>
                </a:lnTo>
                <a:cubicBezTo>
                  <a:pt x="4448" y="1509"/>
                  <a:pt x="4501" y="1562"/>
                  <a:pt x="4568" y="1562"/>
                </a:cubicBezTo>
                <a:cubicBezTo>
                  <a:pt x="4634" y="1562"/>
                  <a:pt x="4688" y="1509"/>
                  <a:pt x="4688" y="1442"/>
                </a:cubicBezTo>
                <a:lnTo>
                  <a:pt x="4688" y="700"/>
                </a:lnTo>
                <a:cubicBezTo>
                  <a:pt x="4688" y="314"/>
                  <a:pt x="4374" y="0"/>
                  <a:pt x="3988" y="0"/>
                </a:cubicBezTo>
                <a:lnTo>
                  <a:pt x="604" y="0"/>
                </a:lnTo>
                <a:cubicBezTo>
                  <a:pt x="271" y="0"/>
                  <a:pt x="0" y="271"/>
                  <a:pt x="0" y="604"/>
                </a:cubicBezTo>
                <a:lnTo>
                  <a:pt x="0" y="1672"/>
                </a:lnTo>
                <a:cubicBezTo>
                  <a:pt x="0" y="1738"/>
                  <a:pt x="53" y="1792"/>
                  <a:pt x="120" y="1792"/>
                </a:cubicBezTo>
                <a:lnTo>
                  <a:pt x="566" y="1792"/>
                </a:lnTo>
                <a:cubicBezTo>
                  <a:pt x="632" y="1792"/>
                  <a:pt x="686" y="1738"/>
                  <a:pt x="686" y="1672"/>
                </a:cubicBezTo>
                <a:cubicBezTo>
                  <a:pt x="686" y="1606"/>
                  <a:pt x="632" y="1552"/>
                  <a:pt x="566" y="1552"/>
                </a:cubicBezTo>
                <a:lnTo>
                  <a:pt x="240" y="1552"/>
                </a:lnTo>
                <a:lnTo>
                  <a:pt x="240" y="604"/>
                </a:lnTo>
                <a:cubicBezTo>
                  <a:pt x="240" y="403"/>
                  <a:pt x="403" y="240"/>
                  <a:pt x="604" y="240"/>
                </a:cubicBezTo>
                <a:cubicBezTo>
                  <a:pt x="805" y="240"/>
                  <a:pt x="968" y="403"/>
                  <a:pt x="968" y="604"/>
                </a:cubicBezTo>
                <a:lnTo>
                  <a:pt x="968" y="4179"/>
                </a:lnTo>
                <a:cubicBezTo>
                  <a:pt x="968" y="4565"/>
                  <a:pt x="1282" y="4879"/>
                  <a:pt x="1668" y="4879"/>
                </a:cubicBezTo>
                <a:lnTo>
                  <a:pt x="3904" y="4879"/>
                </a:lnTo>
                <a:cubicBezTo>
                  <a:pt x="3970" y="4879"/>
                  <a:pt x="4024" y="4825"/>
                  <a:pt x="4024" y="4759"/>
                </a:cubicBezTo>
                <a:cubicBezTo>
                  <a:pt x="4024" y="4693"/>
                  <a:pt x="3970" y="4639"/>
                  <a:pt x="3904" y="4639"/>
                </a:cubicBezTo>
                <a:lnTo>
                  <a:pt x="1668" y="4639"/>
                </a:lnTo>
                <a:cubicBezTo>
                  <a:pt x="1415" y="4639"/>
                  <a:pt x="1208" y="4433"/>
                  <a:pt x="1208" y="4179"/>
                </a:cubicBezTo>
                <a:lnTo>
                  <a:pt x="1208" y="604"/>
                </a:lnTo>
                <a:cubicBezTo>
                  <a:pt x="1208" y="468"/>
                  <a:pt x="1163" y="341"/>
                  <a:pt x="1086" y="240"/>
                </a:cubicBezTo>
                <a:lnTo>
                  <a:pt x="3988" y="240"/>
                </a:lnTo>
                <a:cubicBezTo>
                  <a:pt x="4241" y="240"/>
                  <a:pt x="4448" y="446"/>
                  <a:pt x="4448" y="700"/>
                </a:cubicBezTo>
                <a:close/>
                <a:moveTo>
                  <a:pt x="4787" y="2000"/>
                </a:moveTo>
                <a:lnTo>
                  <a:pt x="4568" y="2000"/>
                </a:lnTo>
                <a:cubicBezTo>
                  <a:pt x="4501" y="2000"/>
                  <a:pt x="4448" y="2054"/>
                  <a:pt x="4448" y="2120"/>
                </a:cubicBezTo>
                <a:cubicBezTo>
                  <a:pt x="4448" y="2187"/>
                  <a:pt x="4501" y="2240"/>
                  <a:pt x="4568" y="2240"/>
                </a:cubicBezTo>
                <a:lnTo>
                  <a:pt x="4787" y="2240"/>
                </a:lnTo>
                <a:cubicBezTo>
                  <a:pt x="4842" y="2240"/>
                  <a:pt x="4887" y="2285"/>
                  <a:pt x="4887" y="2340"/>
                </a:cubicBezTo>
                <a:lnTo>
                  <a:pt x="4887" y="3718"/>
                </a:lnTo>
                <a:cubicBezTo>
                  <a:pt x="4887" y="3785"/>
                  <a:pt x="4941" y="3838"/>
                  <a:pt x="5007" y="3838"/>
                </a:cubicBezTo>
                <a:cubicBezTo>
                  <a:pt x="5073" y="3838"/>
                  <a:pt x="5127" y="3785"/>
                  <a:pt x="5127" y="3718"/>
                </a:cubicBezTo>
                <a:lnTo>
                  <a:pt x="5127" y="2340"/>
                </a:lnTo>
                <a:cubicBezTo>
                  <a:pt x="5127" y="2153"/>
                  <a:pt x="4975" y="2000"/>
                  <a:pt x="4787" y="2000"/>
                </a:cubicBezTo>
                <a:close/>
                <a:moveTo>
                  <a:pt x="4568" y="5139"/>
                </a:moveTo>
                <a:cubicBezTo>
                  <a:pt x="4501" y="5139"/>
                  <a:pt x="4448" y="5193"/>
                  <a:pt x="4448" y="5259"/>
                </a:cubicBezTo>
                <a:lnTo>
                  <a:pt x="4448" y="5281"/>
                </a:lnTo>
                <a:cubicBezTo>
                  <a:pt x="4448" y="5347"/>
                  <a:pt x="4501" y="5401"/>
                  <a:pt x="4568" y="5401"/>
                </a:cubicBezTo>
                <a:cubicBezTo>
                  <a:pt x="4634" y="5401"/>
                  <a:pt x="4688" y="5347"/>
                  <a:pt x="4688" y="5281"/>
                </a:cubicBezTo>
                <a:lnTo>
                  <a:pt x="4688" y="5259"/>
                </a:lnTo>
                <a:cubicBezTo>
                  <a:pt x="4688" y="5193"/>
                  <a:pt x="4634" y="5139"/>
                  <a:pt x="4568" y="5139"/>
                </a:cubicBezTo>
                <a:close/>
                <a:moveTo>
                  <a:pt x="4568" y="2439"/>
                </a:moveTo>
                <a:cubicBezTo>
                  <a:pt x="4501" y="2439"/>
                  <a:pt x="4448" y="2492"/>
                  <a:pt x="4448" y="2559"/>
                </a:cubicBezTo>
                <a:lnTo>
                  <a:pt x="4448" y="4854"/>
                </a:lnTo>
                <a:cubicBezTo>
                  <a:pt x="4448" y="4920"/>
                  <a:pt x="4501" y="4974"/>
                  <a:pt x="4568" y="4974"/>
                </a:cubicBezTo>
                <a:cubicBezTo>
                  <a:pt x="4634" y="4974"/>
                  <a:pt x="4688" y="4920"/>
                  <a:pt x="4688" y="4854"/>
                </a:cubicBezTo>
                <a:lnTo>
                  <a:pt x="4688" y="2559"/>
                </a:lnTo>
                <a:cubicBezTo>
                  <a:pt x="4688" y="2492"/>
                  <a:pt x="4634" y="2439"/>
                  <a:pt x="4568" y="2439"/>
                </a:cubicBezTo>
                <a:close/>
              </a:path>
            </a:pathLst>
          </a:custGeom>
          <a:solidFill>
            <a:srgbClr val="000000">
              <a:alpha val="100000"/>
            </a:srgbClr>
          </a:solidFill>
          <a:ln>
            <a:headEnd type="none"/>
            <a:tailEnd type="none"/>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1D8BD707-D9CF-40AE-B4C6-C98DA3205C09}"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2.png"/></Relationships>
</file>

<file path=ppt/slides/_rels/slide10.xml.rels><?xml version="1.0" encoding="UTF-8" standalone="yes"?>
<Relationships xmlns="http://schemas.openxmlformats.org/package/2006/relationships"><Relationship Id="rId9" Type="http://schemas.openxmlformats.org/officeDocument/2006/relationships/tags" Target="../tags/tag35.xml"/><Relationship Id="rId8" Type="http://schemas.openxmlformats.org/officeDocument/2006/relationships/tags" Target="../tags/tag34.xml"/><Relationship Id="rId7" Type="http://schemas.openxmlformats.org/officeDocument/2006/relationships/tags" Target="../tags/tag33.xml"/><Relationship Id="rId6" Type="http://schemas.openxmlformats.org/officeDocument/2006/relationships/tags" Target="../tags/tag32.xml"/><Relationship Id="rId5" Type="http://schemas.openxmlformats.org/officeDocument/2006/relationships/tags" Target="../tags/tag31.xml"/><Relationship Id="rId4" Type="http://schemas.openxmlformats.org/officeDocument/2006/relationships/tags" Target="../tags/tag30.xml"/><Relationship Id="rId3" Type="http://schemas.openxmlformats.org/officeDocument/2006/relationships/tags" Target="../tags/tag29.xml"/><Relationship Id="rId2" Type="http://schemas.openxmlformats.org/officeDocument/2006/relationships/tags" Target="../tags/tag28.xml"/><Relationship Id="rId14" Type="http://schemas.openxmlformats.org/officeDocument/2006/relationships/slideLayout" Target="../slideLayouts/slideLayout6.xml"/><Relationship Id="rId13" Type="http://schemas.openxmlformats.org/officeDocument/2006/relationships/tags" Target="../tags/tag39.xml"/><Relationship Id="rId12" Type="http://schemas.openxmlformats.org/officeDocument/2006/relationships/tags" Target="../tags/tag38.xml"/><Relationship Id="rId11" Type="http://schemas.openxmlformats.org/officeDocument/2006/relationships/tags" Target="../tags/tag37.xml"/><Relationship Id="rId10" Type="http://schemas.openxmlformats.org/officeDocument/2006/relationships/tags" Target="../tags/tag36.xml"/><Relationship Id="rId1" Type="http://schemas.openxmlformats.org/officeDocument/2006/relationships/tags" Target="../tags/tag27.xml"/></Relationships>
</file>

<file path=ppt/slides/_rels/slide11.xml.rels><?xml version="1.0" encoding="UTF-8" standalone="yes"?>
<Relationships xmlns="http://schemas.openxmlformats.org/package/2006/relationships"><Relationship Id="rId9" Type="http://schemas.openxmlformats.org/officeDocument/2006/relationships/tags" Target="../tags/tag48.xml"/><Relationship Id="rId8" Type="http://schemas.openxmlformats.org/officeDocument/2006/relationships/tags" Target="../tags/tag47.xml"/><Relationship Id="rId7" Type="http://schemas.openxmlformats.org/officeDocument/2006/relationships/tags" Target="../tags/tag46.xml"/><Relationship Id="rId6" Type="http://schemas.openxmlformats.org/officeDocument/2006/relationships/tags" Target="../tags/tag45.xml"/><Relationship Id="rId5" Type="http://schemas.openxmlformats.org/officeDocument/2006/relationships/tags" Target="../tags/tag44.xml"/><Relationship Id="rId4" Type="http://schemas.openxmlformats.org/officeDocument/2006/relationships/tags" Target="../tags/tag43.xml"/><Relationship Id="rId3" Type="http://schemas.openxmlformats.org/officeDocument/2006/relationships/tags" Target="../tags/tag42.xml"/><Relationship Id="rId2" Type="http://schemas.openxmlformats.org/officeDocument/2006/relationships/tags" Target="../tags/tag41.xml"/><Relationship Id="rId17" Type="http://schemas.openxmlformats.org/officeDocument/2006/relationships/slideLayout" Target="../slideLayouts/slideLayout6.xml"/><Relationship Id="rId16" Type="http://schemas.openxmlformats.org/officeDocument/2006/relationships/tags" Target="../tags/tag55.xml"/><Relationship Id="rId15" Type="http://schemas.openxmlformats.org/officeDocument/2006/relationships/tags" Target="../tags/tag54.xml"/><Relationship Id="rId14" Type="http://schemas.openxmlformats.org/officeDocument/2006/relationships/tags" Target="../tags/tag53.xml"/><Relationship Id="rId13" Type="http://schemas.openxmlformats.org/officeDocument/2006/relationships/tags" Target="../tags/tag52.xml"/><Relationship Id="rId12" Type="http://schemas.openxmlformats.org/officeDocument/2006/relationships/tags" Target="../tags/tag51.xml"/><Relationship Id="rId11" Type="http://schemas.openxmlformats.org/officeDocument/2006/relationships/tags" Target="../tags/tag50.xml"/><Relationship Id="rId10" Type="http://schemas.openxmlformats.org/officeDocument/2006/relationships/tags" Target="../tags/tag49.xml"/><Relationship Id="rId1" Type="http://schemas.openxmlformats.org/officeDocument/2006/relationships/tags" Target="../tags/tag4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9" Type="http://schemas.openxmlformats.org/officeDocument/2006/relationships/tags" Target="../tags/tag64.xml"/><Relationship Id="rId8" Type="http://schemas.openxmlformats.org/officeDocument/2006/relationships/tags" Target="../tags/tag63.xml"/><Relationship Id="rId7" Type="http://schemas.openxmlformats.org/officeDocument/2006/relationships/tags" Target="../tags/tag62.xml"/><Relationship Id="rId6" Type="http://schemas.openxmlformats.org/officeDocument/2006/relationships/tags" Target="../tags/tag61.xml"/><Relationship Id="rId5" Type="http://schemas.openxmlformats.org/officeDocument/2006/relationships/tags" Target="../tags/tag60.xml"/><Relationship Id="rId4" Type="http://schemas.openxmlformats.org/officeDocument/2006/relationships/tags" Target="../tags/tag59.xml"/><Relationship Id="rId3" Type="http://schemas.openxmlformats.org/officeDocument/2006/relationships/tags" Target="../tags/tag58.xml"/><Relationship Id="rId2" Type="http://schemas.openxmlformats.org/officeDocument/2006/relationships/tags" Target="../tags/tag57.xml"/><Relationship Id="rId17" Type="http://schemas.openxmlformats.org/officeDocument/2006/relationships/slideLayout" Target="../slideLayouts/slideLayout6.xml"/><Relationship Id="rId16" Type="http://schemas.openxmlformats.org/officeDocument/2006/relationships/tags" Target="../tags/tag71.xml"/><Relationship Id="rId15" Type="http://schemas.openxmlformats.org/officeDocument/2006/relationships/tags" Target="../tags/tag70.xml"/><Relationship Id="rId14" Type="http://schemas.openxmlformats.org/officeDocument/2006/relationships/tags" Target="../tags/tag69.xml"/><Relationship Id="rId13" Type="http://schemas.openxmlformats.org/officeDocument/2006/relationships/tags" Target="../tags/tag68.xml"/><Relationship Id="rId12" Type="http://schemas.openxmlformats.org/officeDocument/2006/relationships/tags" Target="../tags/tag67.xml"/><Relationship Id="rId11" Type="http://schemas.openxmlformats.org/officeDocument/2006/relationships/tags" Target="../tags/tag66.xml"/><Relationship Id="rId10" Type="http://schemas.openxmlformats.org/officeDocument/2006/relationships/tags" Target="../tags/tag65.xml"/><Relationship Id="rId1" Type="http://schemas.openxmlformats.org/officeDocument/2006/relationships/tags" Target="../tags/tag5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9" Type="http://schemas.openxmlformats.org/officeDocument/2006/relationships/tags" Target="../tags/tag80.xml"/><Relationship Id="rId8" Type="http://schemas.openxmlformats.org/officeDocument/2006/relationships/tags" Target="../tags/tag79.xml"/><Relationship Id="rId7" Type="http://schemas.openxmlformats.org/officeDocument/2006/relationships/tags" Target="../tags/tag78.xml"/><Relationship Id="rId6" Type="http://schemas.openxmlformats.org/officeDocument/2006/relationships/tags" Target="../tags/tag77.xml"/><Relationship Id="rId5" Type="http://schemas.openxmlformats.org/officeDocument/2006/relationships/tags" Target="../tags/tag76.xml"/><Relationship Id="rId4" Type="http://schemas.openxmlformats.org/officeDocument/2006/relationships/tags" Target="../tags/tag75.xml"/><Relationship Id="rId3" Type="http://schemas.openxmlformats.org/officeDocument/2006/relationships/tags" Target="../tags/tag74.xml"/><Relationship Id="rId2" Type="http://schemas.openxmlformats.org/officeDocument/2006/relationships/tags" Target="../tags/tag73.xml"/><Relationship Id="rId11" Type="http://schemas.openxmlformats.org/officeDocument/2006/relationships/slideLayout" Target="../slideLayouts/slideLayout6.xml"/><Relationship Id="rId10" Type="http://schemas.openxmlformats.org/officeDocument/2006/relationships/tags" Target="../tags/tag81.xml"/><Relationship Id="rId1" Type="http://schemas.openxmlformats.org/officeDocument/2006/relationships/tags" Target="../tags/tag7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9" Type="http://schemas.openxmlformats.org/officeDocument/2006/relationships/tags" Target="../tags/tag90.xml"/><Relationship Id="rId8" Type="http://schemas.openxmlformats.org/officeDocument/2006/relationships/tags" Target="../tags/tag89.xml"/><Relationship Id="rId7" Type="http://schemas.openxmlformats.org/officeDocument/2006/relationships/tags" Target="../tags/tag88.xml"/><Relationship Id="rId6" Type="http://schemas.openxmlformats.org/officeDocument/2006/relationships/tags" Target="../tags/tag87.xml"/><Relationship Id="rId5" Type="http://schemas.openxmlformats.org/officeDocument/2006/relationships/tags" Target="../tags/tag86.xml"/><Relationship Id="rId4" Type="http://schemas.openxmlformats.org/officeDocument/2006/relationships/tags" Target="../tags/tag85.xml"/><Relationship Id="rId3" Type="http://schemas.openxmlformats.org/officeDocument/2006/relationships/tags" Target="../tags/tag84.xml"/><Relationship Id="rId2" Type="http://schemas.openxmlformats.org/officeDocument/2006/relationships/tags" Target="../tags/tag83.xml"/><Relationship Id="rId17" Type="http://schemas.openxmlformats.org/officeDocument/2006/relationships/slideLayout" Target="../slideLayouts/slideLayout6.xml"/><Relationship Id="rId16" Type="http://schemas.openxmlformats.org/officeDocument/2006/relationships/tags" Target="../tags/tag97.xml"/><Relationship Id="rId15" Type="http://schemas.openxmlformats.org/officeDocument/2006/relationships/tags" Target="../tags/tag96.xml"/><Relationship Id="rId14" Type="http://schemas.openxmlformats.org/officeDocument/2006/relationships/tags" Target="../tags/tag95.xml"/><Relationship Id="rId13" Type="http://schemas.openxmlformats.org/officeDocument/2006/relationships/tags" Target="../tags/tag94.xml"/><Relationship Id="rId12" Type="http://schemas.openxmlformats.org/officeDocument/2006/relationships/tags" Target="../tags/tag93.xml"/><Relationship Id="rId11" Type="http://schemas.openxmlformats.org/officeDocument/2006/relationships/tags" Target="../tags/tag92.xml"/><Relationship Id="rId10" Type="http://schemas.openxmlformats.org/officeDocument/2006/relationships/tags" Target="../tags/tag91.xml"/><Relationship Id="rId1" Type="http://schemas.openxmlformats.org/officeDocument/2006/relationships/tags" Target="../tags/tag8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9" Type="http://schemas.openxmlformats.org/officeDocument/2006/relationships/tags" Target="../tags/tag9.xml"/><Relationship Id="rId8" Type="http://schemas.openxmlformats.org/officeDocument/2006/relationships/tags" Target="../tags/tag8.xml"/><Relationship Id="rId7" Type="http://schemas.openxmlformats.org/officeDocument/2006/relationships/tags" Target="../tags/tag7.xml"/><Relationship Id="rId6" Type="http://schemas.openxmlformats.org/officeDocument/2006/relationships/tags" Target="../tags/tag6.xml"/><Relationship Id="rId5" Type="http://schemas.openxmlformats.org/officeDocument/2006/relationships/tags" Target="../tags/tag5.xml"/><Relationship Id="rId4" Type="http://schemas.openxmlformats.org/officeDocument/2006/relationships/tags" Target="../tags/tag4.xml"/><Relationship Id="rId3" Type="http://schemas.openxmlformats.org/officeDocument/2006/relationships/tags" Target="../tags/tag3.xml"/><Relationship Id="rId27" Type="http://schemas.openxmlformats.org/officeDocument/2006/relationships/slideLayout" Target="../slideLayouts/slideLayout6.xml"/><Relationship Id="rId26" Type="http://schemas.openxmlformats.org/officeDocument/2006/relationships/tags" Target="../tags/tag26.xml"/><Relationship Id="rId25" Type="http://schemas.openxmlformats.org/officeDocument/2006/relationships/tags" Target="../tags/tag25.xml"/><Relationship Id="rId24" Type="http://schemas.openxmlformats.org/officeDocument/2006/relationships/tags" Target="../tags/tag24.xml"/><Relationship Id="rId23" Type="http://schemas.openxmlformats.org/officeDocument/2006/relationships/tags" Target="../tags/tag23.xml"/><Relationship Id="rId22" Type="http://schemas.openxmlformats.org/officeDocument/2006/relationships/tags" Target="../tags/tag22.xml"/><Relationship Id="rId21" Type="http://schemas.openxmlformats.org/officeDocument/2006/relationships/tags" Target="../tags/tag21.xml"/><Relationship Id="rId20" Type="http://schemas.openxmlformats.org/officeDocument/2006/relationships/tags" Target="../tags/tag20.xml"/><Relationship Id="rId2" Type="http://schemas.openxmlformats.org/officeDocument/2006/relationships/tags" Target="../tags/tag2.xml"/><Relationship Id="rId19" Type="http://schemas.openxmlformats.org/officeDocument/2006/relationships/tags" Target="../tags/tag19.xml"/><Relationship Id="rId18" Type="http://schemas.openxmlformats.org/officeDocument/2006/relationships/tags" Target="../tags/tag18.xml"/><Relationship Id="rId17" Type="http://schemas.openxmlformats.org/officeDocument/2006/relationships/tags" Target="../tags/tag17.xml"/><Relationship Id="rId16" Type="http://schemas.openxmlformats.org/officeDocument/2006/relationships/tags" Target="../tags/tag16.xml"/><Relationship Id="rId15" Type="http://schemas.openxmlformats.org/officeDocument/2006/relationships/tags" Target="../tags/tag15.xml"/><Relationship Id="rId14" Type="http://schemas.openxmlformats.org/officeDocument/2006/relationships/tags" Target="../tags/tag14.xml"/><Relationship Id="rId13" Type="http://schemas.openxmlformats.org/officeDocument/2006/relationships/tags" Target="../tags/tag13.xml"/><Relationship Id="rId12" Type="http://schemas.openxmlformats.org/officeDocument/2006/relationships/tags" Target="../tags/tag12.xml"/><Relationship Id="rId11" Type="http://schemas.openxmlformats.org/officeDocument/2006/relationships/tags" Target="../tags/tag11.xml"/><Relationship Id="rId10" Type="http://schemas.openxmlformats.org/officeDocument/2006/relationships/tags" Target="../tags/tag10.xml"/><Relationship Id="rId1" Type="http://schemas.openxmlformats.org/officeDocument/2006/relationships/tags" Target="../tags/tag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6200" y="304800"/>
            <a:ext cx="11889105" cy="2225040"/>
          </a:xfrm>
          <a:prstGeom prst="rect">
            <a:avLst/>
          </a:prstGeom>
          <a:ln>
            <a:headEnd type="none"/>
            <a:tailEnd type="none"/>
          </a:ln>
        </p:spPr>
        <p:txBody>
          <a:bodyPr vert="horz" wrap="square" lIns="91440" tIns="45720" rIns="91440" bIns="45720" rtlCol="0" anchor="b" anchorCtr="0"/>
          <a:lstStyle/>
          <a:p>
            <a:pPr algn="ctr">
              <a:lnSpc>
                <a:spcPct val="100000"/>
              </a:lnSpc>
              <a:spcBef>
                <a:spcPts val="0"/>
              </a:spcBef>
              <a:defRPr/>
            </a:pPr>
            <a:r>
              <a:rPr lang="en-US" sz="6000" b="1" i="0">
                <a:solidFill>
                  <a:srgbClr val="000000">
                    <a:alpha val="100000"/>
                  </a:srgbClr>
                </a:solidFill>
                <a:latin typeface="微软雅黑" panose="020B0503020204020204" charset="-122"/>
                <a:ea typeface="微软雅黑" panose="020B0503020204020204" charset="-122"/>
                <a:cs typeface="微软雅黑" panose="020B0503020204020204" charset="-122"/>
              </a:rPr>
              <a:t>泉州市</a:t>
            </a:r>
            <a:r>
              <a:rPr lang="zh-CN" altLang="en-US" sz="6000" b="1" i="0">
                <a:solidFill>
                  <a:srgbClr val="000000">
                    <a:alpha val="100000"/>
                  </a:srgbClr>
                </a:solidFill>
                <a:latin typeface="微软雅黑" panose="020B0503020204020204" charset="-122"/>
                <a:ea typeface="微软雅黑" panose="020B0503020204020204" charset="-122"/>
                <a:cs typeface="微软雅黑" panose="020B0503020204020204" charset="-122"/>
              </a:rPr>
              <a:t>建筑业企业资质新规解读</a:t>
            </a:r>
            <a:endParaRPr lang="zh-CN" altLang="en-US" sz="6000" b="1" i="0">
              <a:solidFill>
                <a:srgbClr val="000000">
                  <a:alpha val="100000"/>
                </a:srgbClr>
              </a:solidFill>
              <a:latin typeface="微软雅黑" panose="020B0503020204020204" charset="-122"/>
              <a:ea typeface="微软雅黑" panose="020B0503020204020204" charset="-122"/>
              <a:cs typeface="微软雅黑" panose="020B0503020204020204" charset="-122"/>
            </a:endParaRPr>
          </a:p>
          <a:p>
            <a:pPr algn="ctr">
              <a:lnSpc>
                <a:spcPct val="100000"/>
              </a:lnSpc>
              <a:spcBef>
                <a:spcPts val="0"/>
              </a:spcBef>
              <a:defRPr/>
            </a:pPr>
            <a:r>
              <a:rPr lang="zh-CN" altLang="en-US" sz="6000" b="1" i="0">
                <a:solidFill>
                  <a:srgbClr val="000000">
                    <a:alpha val="100000"/>
                  </a:srgbClr>
                </a:solidFill>
                <a:latin typeface="微软雅黑" panose="020B0503020204020204" charset="-122"/>
                <a:ea typeface="微软雅黑" panose="020B0503020204020204" charset="-122"/>
                <a:cs typeface="微软雅黑" panose="020B0503020204020204" charset="-122"/>
              </a:rPr>
              <a:t>与申报要点精讲</a:t>
            </a:r>
            <a:endParaRPr lang="zh-CN" altLang="en-US" sz="6000" b="1" i="0">
              <a:solidFill>
                <a:srgbClr val="000000">
                  <a:alpha val="100000"/>
                </a:srgbClr>
              </a:solidFill>
              <a:latin typeface="微软雅黑" panose="020B0503020204020204" charset="-122"/>
              <a:ea typeface="微软雅黑" panose="020B0503020204020204" charset="-122"/>
              <a:cs typeface="微软雅黑" panose="020B0503020204020204" charset="-122"/>
            </a:endParaRPr>
          </a:p>
        </p:txBody>
      </p:sp>
      <p:sp>
        <p:nvSpPr>
          <p:cNvPr id="3" name="TextBox 3"/>
          <p:cNvSpPr txBox="1"/>
          <p:nvPr/>
        </p:nvSpPr>
        <p:spPr>
          <a:xfrm>
            <a:off x="1351280" y="2819400"/>
            <a:ext cx="10763885" cy="866140"/>
          </a:xfrm>
          <a:prstGeom prst="rect">
            <a:avLst/>
          </a:prstGeom>
          <a:ln>
            <a:headEnd type="none"/>
            <a:tailEnd type="none"/>
          </a:ln>
        </p:spPr>
        <p:txBody>
          <a:bodyPr vert="horz" wrap="square" lIns="91440" tIns="45720" rIns="91440" bIns="45720" rtlCol="0" anchor="t" anchorCtr="0"/>
          <a:lstStyle/>
          <a:p>
            <a:pPr algn="r">
              <a:lnSpc>
                <a:spcPct val="120000"/>
              </a:lnSpc>
              <a:spcBef>
                <a:spcPts val="1000"/>
              </a:spcBef>
              <a:defRPr/>
            </a:pPr>
            <a:r>
              <a:rPr lang="en-US" sz="3200" b="0" i="0">
                <a:solidFill>
                  <a:srgbClr val="000000">
                    <a:alpha val="100000"/>
                  </a:srgbClr>
                </a:solidFill>
                <a:latin typeface="微软雅黑" panose="020B0503020204020204" charset="-122"/>
                <a:ea typeface="微软雅黑" panose="020B0503020204020204" charset="-122"/>
                <a:cs typeface="微软雅黑" panose="020B0503020204020204" charset="-122"/>
              </a:rPr>
              <a:t>基于《福建省建筑业企业资质审查导则》闽建〔2026〕1号</a:t>
            </a:r>
            <a:endParaRPr lang="en-US" sz="1100"/>
          </a:p>
        </p:txBody>
      </p:sp>
      <p:sp>
        <p:nvSpPr>
          <p:cNvPr id="4" name="TextBox 4"/>
          <p:cNvSpPr txBox="1"/>
          <p:nvPr/>
        </p:nvSpPr>
        <p:spPr>
          <a:xfrm>
            <a:off x="7861300" y="5092846"/>
            <a:ext cx="3657600" cy="274320"/>
          </a:xfrm>
          <a:prstGeom prst="rect">
            <a:avLst/>
          </a:prstGeom>
          <a:ln>
            <a:headEnd type="none"/>
            <a:tailEnd type="none"/>
          </a:ln>
        </p:spPr>
        <p:txBody>
          <a:bodyPr vert="horz" wrap="square" lIns="91440" tIns="45720" rIns="91440" bIns="45720" rtlCol="0" anchor="ctr" anchorCtr="0"/>
          <a:lstStyle/>
          <a:p>
            <a:pPr algn="r">
              <a:lnSpc>
                <a:spcPct val="120000"/>
              </a:lnSpc>
              <a:spcBef>
                <a:spcPts val="1000"/>
              </a:spcBef>
              <a:defRPr/>
            </a:pPr>
            <a:endParaRPr lang="en-US" sz="1100"/>
          </a:p>
        </p:txBody>
      </p:sp>
      <p:sp>
        <p:nvSpPr>
          <p:cNvPr id="5" name="TextBox 5"/>
          <p:cNvSpPr txBox="1"/>
          <p:nvPr/>
        </p:nvSpPr>
        <p:spPr>
          <a:xfrm>
            <a:off x="7861300" y="5367166"/>
            <a:ext cx="3657600" cy="274320"/>
          </a:xfrm>
          <a:prstGeom prst="rect">
            <a:avLst/>
          </a:prstGeom>
          <a:ln>
            <a:headEnd type="none"/>
            <a:tailEnd type="none"/>
          </a:ln>
        </p:spPr>
        <p:txBody>
          <a:bodyPr vert="horz" wrap="square" lIns="91440" tIns="45720" rIns="91440" bIns="45720" rtlCol="0" anchor="ctr" anchorCtr="0"/>
          <a:lstStyle/>
          <a:p>
            <a:pPr algn="r">
              <a:lnSpc>
                <a:spcPct val="120000"/>
              </a:lnSpc>
              <a:spcBef>
                <a:spcPts val="1000"/>
              </a:spcBef>
              <a:defRPr/>
            </a:pPr>
            <a:endParaRPr lang="en-US" sz="1100"/>
          </a:p>
        </p:txBody>
      </p:sp>
      <p:pic>
        <p:nvPicPr>
          <p:cNvPr id="99999" name="WatermarkAigc"/>
          <p:cNvPicPr>
            <a:picLocks noChangeAspect="1"/>
          </p:cNvPicPr>
          <p:nvPr/>
        </p:nvPicPr>
        <p:blipFill>
          <a:blip r:embed="rId1"/>
          <a:stretch>
            <a:fillRect/>
          </a:stretch>
        </p:blipFill>
        <p:spPr>
          <a:xfrm>
            <a:off x="10807700" y="6413500"/>
            <a:ext cx="1193800" cy="2540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fc98c1a-c8b5-4d44-8c73-7ddc1e4069a8"/>
          <p:cNvSpPr txBox="1"/>
          <p:nvPr/>
        </p:nvSpPr>
        <p:spPr>
          <a:xfrm>
            <a:off x="7861300" y="6409690"/>
            <a:ext cx="3657600" cy="274320"/>
          </a:xfrm>
          <a:prstGeom prst="rect">
            <a:avLst/>
          </a:prstGeom>
          <a:ln>
            <a:headEnd type="none"/>
            <a:tailEnd type="none"/>
          </a:ln>
        </p:spPr>
        <p:txBody>
          <a:bodyPr vert="horz" wrap="square" lIns="91440" tIns="45720" rIns="91440" bIns="45720" rtlCol="0" anchor="ctr" anchorCtr="0"/>
          <a:lstStyle/>
          <a:p>
            <a:pPr algn="r">
              <a:defRPr/>
            </a:pPr>
            <a:r>
              <a:rPr lang="en-US" sz="1000" b="0" i="0">
                <a:solidFill>
                  <a:srgbClr val="000000">
                    <a:alpha val="100000"/>
                  </a:srgbClr>
                </a:solidFill>
                <a:latin typeface="Arial" panose="020B0604020202020204"/>
                <a:ea typeface="Arial" panose="020B0604020202020204"/>
                <a:cs typeface="Arial" panose="020B0604020202020204"/>
              </a:rPr>
              <a:t>4</a:t>
            </a:r>
            <a:endParaRPr lang="en-US" sz="1100"/>
          </a:p>
        </p:txBody>
      </p:sp>
      <p:grpSp>
        <p:nvGrpSpPr>
          <p:cNvPr id="3" name="Group 3"/>
          <p:cNvGrpSpPr/>
          <p:nvPr>
            <p:custDataLst>
              <p:tags r:id="rId1"/>
            </p:custDataLst>
          </p:nvPr>
        </p:nvGrpSpPr>
        <p:grpSpPr>
          <a:xfrm rot="0">
            <a:off x="660400" y="1130302"/>
            <a:ext cx="10858500" cy="4870448"/>
            <a:chOff x="660400" y="1130302"/>
            <a:chExt cx="10858500" cy="4870448"/>
          </a:xfrm>
        </p:grpSpPr>
        <p:sp>
          <p:nvSpPr>
            <p:cNvPr id="4" name="TextBox 4"/>
            <p:cNvSpPr txBox="1"/>
            <p:nvPr/>
          </p:nvSpPr>
          <p:spPr>
            <a:xfrm>
              <a:off x="660400" y="1130302"/>
              <a:ext cx="10858500" cy="733512"/>
            </a:xfrm>
            <a:prstGeom prst="rect">
              <a:avLst/>
            </a:prstGeom>
            <a:ln>
              <a:headEnd type="none" w="med" len="med"/>
              <a:tailEnd type="none" w="med" len="med"/>
            </a:ln>
          </p:spPr>
          <p:style>
            <a:lnRef idx="0">
              <a:srgbClr val="FFFFFF"/>
            </a:lnRef>
            <a:fillRef idx="3">
              <a:schemeClr val="accent5"/>
            </a:fillRef>
            <a:effectRef idx="0">
              <a:srgbClr val="FFFFFF"/>
            </a:effectRef>
            <a:fontRef idx="minor">
              <a:schemeClr val="lt1"/>
            </a:fontRef>
          </p:style>
          <p:txBody>
            <a:bodyPr vert="horz" wrap="square" lIns="91440" tIns="45720" rIns="91440" bIns="45720" rtlCol="0" anchor="ctr" anchorCtr="0"/>
            <a:lstStyle/>
            <a:p>
              <a:pPr algn="l">
                <a:defRPr/>
              </a:pPr>
              <a:r>
                <a:rPr lang="en-US" sz="2400" b="1" i="0">
                  <a:solidFill>
                    <a:srgbClr val="000000">
                      <a:alpha val="100000"/>
                    </a:srgbClr>
                  </a:solidFill>
                  <a:latin typeface="微软雅黑" panose="020B0503020204020204" charset="-122"/>
                  <a:ea typeface="微软雅黑" panose="020B0503020204020204" charset="-122"/>
                  <a:cs typeface="微软雅黑" panose="020B0503020204020204" charset="-122"/>
                </a:rPr>
                <a:t>明确注册人员、职称人员、技术工人三类人员的认定标准与考核要求，确保人员配置符合资质等级需求。</a:t>
              </a:r>
              <a:endParaRPr lang="en-US" sz="1100"/>
            </a:p>
          </p:txBody>
        </p:sp>
        <p:grpSp>
          <p:nvGrpSpPr>
            <p:cNvPr id="5" name="Group 5"/>
            <p:cNvGrpSpPr/>
            <p:nvPr/>
          </p:nvGrpSpPr>
          <p:grpSpPr>
            <a:xfrm rot="0">
              <a:off x="726752" y="2254250"/>
              <a:ext cx="3282110" cy="3746500"/>
              <a:chOff x="1393825" y="2254250"/>
              <a:chExt cx="2978838" cy="3746500"/>
            </a:xfrm>
          </p:grpSpPr>
          <p:sp>
            <p:nvSpPr>
              <p:cNvPr id="6" name="AutoShape 6"/>
              <p:cNvSpPr/>
              <p:nvPr>
                <p:custDataLst>
                  <p:tags r:id="rId2"/>
                </p:custDataLst>
              </p:nvPr>
            </p:nvSpPr>
            <p:spPr>
              <a:xfrm>
                <a:off x="1393825" y="2254250"/>
                <a:ext cx="2978837" cy="3746500"/>
              </a:xfrm>
              <a:prstGeom prst="rect">
                <a:avLst/>
              </a:prstGeom>
              <a:solidFill>
                <a:srgbClr val="FFFFFF">
                  <a:alpha val="100000"/>
                </a:srgbClr>
              </a:solidFill>
              <a:ln w="15875">
                <a:solidFill>
                  <a:srgbClr val="0BB1A9">
                    <a:alpha val="100000"/>
                  </a:srgbClr>
                </a:solidFill>
                <a:prstDash val="solid"/>
                <a:headEnd type="none"/>
                <a:tailEnd type="none"/>
              </a:ln>
            </p:spPr>
          </p:sp>
          <p:sp>
            <p:nvSpPr>
              <p:cNvPr id="7" name="TextBox 7"/>
              <p:cNvSpPr txBox="1"/>
              <p:nvPr>
                <p:custDataLst>
                  <p:tags r:id="rId3"/>
                </p:custDataLst>
              </p:nvPr>
            </p:nvSpPr>
            <p:spPr>
              <a:xfrm>
                <a:off x="1502740" y="3254312"/>
                <a:ext cx="2761009" cy="648000"/>
              </a:xfrm>
              <a:prstGeom prst="rect">
                <a:avLst/>
              </a:prstGeom>
              <a:ln>
                <a:headEnd type="none"/>
                <a:tailEnd type="none"/>
              </a:ln>
            </p:spPr>
            <p:txBody>
              <a:bodyPr vert="horz" wrap="square" lIns="91440" tIns="45720" rIns="91440" bIns="45720" rtlCol="0" anchor="b" anchorCtr="0"/>
              <a:lstStyle/>
              <a:p>
                <a:pPr algn="ctr">
                  <a:defRPr/>
                </a:pPr>
                <a:r>
                  <a:rPr lang="en-US" sz="1800" b="1" i="0">
                    <a:solidFill>
                      <a:srgbClr val="000000">
                        <a:alpha val="100000"/>
                      </a:srgbClr>
                    </a:solidFill>
                    <a:latin typeface="微软雅黑" panose="020B0503020204020204" charset="-122"/>
                    <a:ea typeface="微软雅黑" panose="020B0503020204020204" charset="-122"/>
                    <a:cs typeface="微软雅黑" panose="020B0503020204020204" charset="-122"/>
                  </a:rPr>
                  <a:t>注册建造师认定</a:t>
                </a:r>
                <a:endParaRPr lang="en-US" sz="1100"/>
              </a:p>
            </p:txBody>
          </p:sp>
          <p:sp>
            <p:nvSpPr>
              <p:cNvPr id="8" name="TextBox 8"/>
              <p:cNvSpPr txBox="1"/>
              <p:nvPr>
                <p:custDataLst>
                  <p:tags r:id="rId4"/>
                </p:custDataLst>
              </p:nvPr>
            </p:nvSpPr>
            <p:spPr>
              <a:xfrm>
                <a:off x="1502740" y="3902312"/>
                <a:ext cx="2761009" cy="1939357"/>
              </a:xfrm>
              <a:prstGeom prst="rect">
                <a:avLst/>
              </a:prstGeom>
              <a:ln>
                <a:headEnd type="none"/>
                <a:tailEnd type="none"/>
              </a:ln>
            </p:spPr>
            <p:txBody>
              <a:bodyPr vert="horz" wrap="square" lIns="91440" tIns="45720" rIns="91440" bIns="45720" rtlCol="0" anchor="t" anchorCtr="0"/>
              <a:lstStyle/>
              <a:p>
                <a:pPr algn="l">
                  <a:lnSpc>
                    <a:spcPct val="120000"/>
                  </a:lnSpc>
                  <a:spcAft>
                    <a:spcPts val="600"/>
                  </a:spcAft>
                  <a:buClr>
                    <a:srgbClr val="1C526D">
                      <a:alpha val="100000"/>
                    </a:srgbClr>
                  </a:buClr>
                  <a:buFont typeface="Arial" panose="020B0604020202020204"/>
                  <a:buChar char="•"/>
                  <a:defRPr/>
                </a:pPr>
                <a:r>
                  <a:rPr lang="en-US" sz="1200" b="0" i="0">
                    <a:solidFill>
                      <a:srgbClr val="000000">
                        <a:alpha val="100000"/>
                      </a:srgbClr>
                    </a:solidFill>
                    <a:latin typeface="微软雅黑" panose="020B0503020204020204" charset="-122"/>
                    <a:ea typeface="微软雅黑" panose="020B0503020204020204" charset="-122"/>
                    <a:cs typeface="微软雅黑" panose="020B0503020204020204" charset="-122"/>
                  </a:rPr>
                  <a:t>注册建造师具有两个及以上专业的，在申请同一类别资质时，仅按1人1专业认定；在申请多类别资质时，可按资质类别分别予以考核认定。申报资质主要人员须在“闽政通”登记入职，注册信息以“全国四库一平台”或“省信息公开平台”查询结果为准。</a:t>
                </a:r>
                <a:endParaRPr lang="en-US" sz="1100"/>
              </a:p>
            </p:txBody>
          </p:sp>
          <p:sp>
            <p:nvSpPr>
              <p:cNvPr id="9" name="TextBox 9"/>
              <p:cNvSpPr txBox="1"/>
              <p:nvPr>
                <p:custDataLst>
                  <p:tags r:id="rId5"/>
                </p:custDataLst>
              </p:nvPr>
            </p:nvSpPr>
            <p:spPr>
              <a:xfrm>
                <a:off x="1393826" y="2611569"/>
                <a:ext cx="2978837" cy="542988"/>
              </a:xfrm>
              <a:prstGeom prst="rect">
                <a:avLst/>
              </a:prstGeom>
              <a:solidFill>
                <a:srgbClr val="0BB1A9">
                  <a:alpha val="100000"/>
                  <a:lumMod val="75000"/>
                </a:srgbClr>
              </a:solidFill>
              <a:ln>
                <a:prstDash val="solid"/>
                <a:headEnd type="none"/>
                <a:tailEnd type="none"/>
              </a:ln>
            </p:spPr>
            <p:txBody>
              <a:bodyPr vert="horz" wrap="square" lIns="91440" tIns="45720" rIns="91440" bIns="45720" rtlCol="0" anchor="ctr" anchorCtr="0"/>
              <a:lstStyle/>
              <a:p>
                <a:pPr algn="ctr">
                  <a:defRPr/>
                </a:pPr>
                <a:r>
                  <a:rPr lang="en-US" sz="1800" b="1" i="0">
                    <a:solidFill>
                      <a:srgbClr val="FFFFFF">
                        <a:alpha val="100000"/>
                      </a:srgbClr>
                    </a:solidFill>
                    <a:latin typeface="Arial" panose="020B0604020202020204"/>
                    <a:ea typeface="Arial" panose="020B0604020202020204"/>
                    <a:cs typeface="Arial" panose="020B0604020202020204"/>
                  </a:rPr>
                  <a:t>01</a:t>
                </a:r>
                <a:endParaRPr lang="en-US" sz="1100"/>
              </a:p>
            </p:txBody>
          </p:sp>
        </p:grpSp>
        <p:grpSp>
          <p:nvGrpSpPr>
            <p:cNvPr id="10" name="Group 10"/>
            <p:cNvGrpSpPr/>
            <p:nvPr/>
          </p:nvGrpSpPr>
          <p:grpSpPr>
            <a:xfrm rot="0">
              <a:off x="4448594" y="2254250"/>
              <a:ext cx="3282110" cy="3746500"/>
              <a:chOff x="4801843" y="2254250"/>
              <a:chExt cx="2978838" cy="3746500"/>
            </a:xfrm>
          </p:grpSpPr>
          <p:sp>
            <p:nvSpPr>
              <p:cNvPr id="11" name="AutoShape 11"/>
              <p:cNvSpPr/>
              <p:nvPr>
                <p:custDataLst>
                  <p:tags r:id="rId6"/>
                </p:custDataLst>
              </p:nvPr>
            </p:nvSpPr>
            <p:spPr>
              <a:xfrm>
                <a:off x="4801843" y="2254250"/>
                <a:ext cx="2978837" cy="3746500"/>
              </a:xfrm>
              <a:prstGeom prst="rect">
                <a:avLst/>
              </a:prstGeom>
              <a:solidFill>
                <a:srgbClr val="FFFFFF">
                  <a:alpha val="100000"/>
                </a:srgbClr>
              </a:solidFill>
              <a:ln w="15875">
                <a:solidFill>
                  <a:srgbClr val="0BB1A9">
                    <a:alpha val="100000"/>
                  </a:srgbClr>
                </a:solidFill>
                <a:prstDash val="solid"/>
                <a:headEnd type="none"/>
                <a:tailEnd type="none"/>
              </a:ln>
            </p:spPr>
          </p:sp>
          <p:sp>
            <p:nvSpPr>
              <p:cNvPr id="12" name="TextBox 12"/>
              <p:cNvSpPr txBox="1"/>
              <p:nvPr>
                <p:custDataLst>
                  <p:tags r:id="rId7"/>
                </p:custDataLst>
              </p:nvPr>
            </p:nvSpPr>
            <p:spPr>
              <a:xfrm>
                <a:off x="4910758" y="3254312"/>
                <a:ext cx="2761009" cy="648000"/>
              </a:xfrm>
              <a:prstGeom prst="rect">
                <a:avLst/>
              </a:prstGeom>
              <a:ln>
                <a:headEnd type="none"/>
                <a:tailEnd type="none"/>
              </a:ln>
            </p:spPr>
            <p:txBody>
              <a:bodyPr vert="horz" wrap="square" lIns="91440" tIns="45720" rIns="91440" bIns="45720" rtlCol="0" anchor="b" anchorCtr="0"/>
              <a:lstStyle/>
              <a:p>
                <a:pPr algn="ctr">
                  <a:defRPr/>
                </a:pPr>
                <a:r>
                  <a:rPr lang="en-US" sz="1800" b="1" i="0">
                    <a:solidFill>
                      <a:srgbClr val="000000">
                        <a:alpha val="100000"/>
                      </a:srgbClr>
                    </a:solidFill>
                    <a:latin typeface="微软雅黑" panose="020B0503020204020204" charset="-122"/>
                    <a:ea typeface="微软雅黑" panose="020B0503020204020204" charset="-122"/>
                    <a:cs typeface="微软雅黑" panose="020B0503020204020204" charset="-122"/>
                  </a:rPr>
                  <a:t>职称人员认定</a:t>
                </a:r>
                <a:endParaRPr lang="en-US" sz="1100"/>
              </a:p>
            </p:txBody>
          </p:sp>
          <p:sp>
            <p:nvSpPr>
              <p:cNvPr id="13" name="TextBox 13"/>
              <p:cNvSpPr txBox="1"/>
              <p:nvPr>
                <p:custDataLst>
                  <p:tags r:id="rId8"/>
                </p:custDataLst>
              </p:nvPr>
            </p:nvSpPr>
            <p:spPr>
              <a:xfrm>
                <a:off x="4910758" y="3902312"/>
                <a:ext cx="2761009" cy="1939357"/>
              </a:xfrm>
              <a:prstGeom prst="rect">
                <a:avLst/>
              </a:prstGeom>
              <a:ln>
                <a:headEnd type="none"/>
                <a:tailEnd type="none"/>
              </a:ln>
            </p:spPr>
            <p:txBody>
              <a:bodyPr vert="horz" wrap="square" lIns="91440" tIns="45720" rIns="91440" bIns="45720" rtlCol="0" anchor="t" anchorCtr="0"/>
              <a:lstStyle/>
              <a:p>
                <a:pPr algn="l">
                  <a:lnSpc>
                    <a:spcPct val="120000"/>
                  </a:lnSpc>
                  <a:spcAft>
                    <a:spcPts val="600"/>
                  </a:spcAft>
                  <a:buClr>
                    <a:srgbClr val="1C526D">
                      <a:alpha val="100000"/>
                    </a:srgbClr>
                  </a:buClr>
                  <a:buFont typeface="Arial" panose="020B0604020202020204"/>
                  <a:buChar char="•"/>
                  <a:defRPr/>
                </a:pPr>
                <a:r>
                  <a:rPr lang="en-US" sz="1200" b="0" i="0">
                    <a:solidFill>
                      <a:srgbClr val="000000">
                        <a:alpha val="100000"/>
                      </a:srgbClr>
                    </a:solidFill>
                    <a:latin typeface="微软雅黑" panose="020B0503020204020204" charset="-122"/>
                    <a:ea typeface="微软雅黑" panose="020B0503020204020204" charset="-122"/>
                    <a:cs typeface="微软雅黑" panose="020B0503020204020204" charset="-122"/>
                  </a:rPr>
                  <a:t>技术职称需为市级及以上人社部门评审的工程系列职称，不含经济、教学、研究系列。一人具有两个及以上专业的，认定规则同注册建造师。专业认定可审查职称证书、毕业证书或高等院校结业证书，</a:t>
                </a:r>
                <a:r>
                  <a:rPr lang="en-US" sz="1100" b="0" i="0">
                    <a:solidFill>
                      <a:srgbClr val="000000">
                        <a:alpha val="100000"/>
                      </a:srgbClr>
                    </a:solidFill>
                    <a:latin typeface="微软雅黑" panose="020B0503020204020204" charset="-122"/>
                    <a:ea typeface="微软雅黑" panose="020B0503020204020204" charset="-122"/>
                    <a:cs typeface="微软雅黑" panose="020B0503020204020204" charset="-122"/>
                  </a:rPr>
                  <a:t>管理类及设计类专业不可用于施工企业资质认</a:t>
                </a:r>
                <a:r>
                  <a:rPr lang="en-US" sz="1200" b="0" i="0">
                    <a:solidFill>
                      <a:srgbClr val="000000">
                        <a:alpha val="100000"/>
                      </a:srgbClr>
                    </a:solidFill>
                    <a:latin typeface="微软雅黑" panose="020B0503020204020204" charset="-122"/>
                    <a:ea typeface="微软雅黑" panose="020B0503020204020204" charset="-122"/>
                    <a:cs typeface="微软雅黑" panose="020B0503020204020204" charset="-122"/>
                  </a:rPr>
                  <a:t>定。</a:t>
                </a:r>
                <a:endParaRPr lang="en-US" sz="1100"/>
              </a:p>
            </p:txBody>
          </p:sp>
          <p:sp>
            <p:nvSpPr>
              <p:cNvPr id="14" name="TextBox 14"/>
              <p:cNvSpPr txBox="1"/>
              <p:nvPr>
                <p:custDataLst>
                  <p:tags r:id="rId9"/>
                </p:custDataLst>
              </p:nvPr>
            </p:nvSpPr>
            <p:spPr>
              <a:xfrm>
                <a:off x="4801844" y="2611569"/>
                <a:ext cx="2978837" cy="542988"/>
              </a:xfrm>
              <a:prstGeom prst="rect">
                <a:avLst/>
              </a:prstGeom>
              <a:solidFill>
                <a:srgbClr val="0BB1A9">
                  <a:alpha val="100000"/>
                  <a:lumMod val="75000"/>
                </a:srgbClr>
              </a:solidFill>
              <a:ln>
                <a:prstDash val="solid"/>
                <a:headEnd type="none"/>
                <a:tailEnd type="none"/>
              </a:ln>
            </p:spPr>
            <p:txBody>
              <a:bodyPr vert="horz" wrap="square" lIns="91440" tIns="45720" rIns="91440" bIns="45720" rtlCol="0" anchor="ctr" anchorCtr="0"/>
              <a:lstStyle/>
              <a:p>
                <a:pPr algn="ctr">
                  <a:defRPr/>
                </a:pPr>
                <a:r>
                  <a:rPr lang="en-US" sz="1800" b="1" i="0">
                    <a:solidFill>
                      <a:srgbClr val="FFFFFF">
                        <a:alpha val="100000"/>
                      </a:srgbClr>
                    </a:solidFill>
                    <a:latin typeface="Arial" panose="020B0604020202020204"/>
                    <a:ea typeface="Arial" panose="020B0604020202020204"/>
                    <a:cs typeface="Arial" panose="020B0604020202020204"/>
                  </a:rPr>
                  <a:t>02</a:t>
                </a:r>
                <a:endParaRPr lang="en-US" sz="1100"/>
              </a:p>
            </p:txBody>
          </p:sp>
        </p:grpSp>
        <p:grpSp>
          <p:nvGrpSpPr>
            <p:cNvPr id="15" name="Group 15"/>
            <p:cNvGrpSpPr/>
            <p:nvPr/>
          </p:nvGrpSpPr>
          <p:grpSpPr>
            <a:xfrm rot="0">
              <a:off x="8170438" y="2254250"/>
              <a:ext cx="3282110" cy="3746500"/>
              <a:chOff x="8209862" y="2254250"/>
              <a:chExt cx="2978838" cy="3746500"/>
            </a:xfrm>
          </p:grpSpPr>
          <p:sp>
            <p:nvSpPr>
              <p:cNvPr id="16" name="AutoShape 16"/>
              <p:cNvSpPr/>
              <p:nvPr>
                <p:custDataLst>
                  <p:tags r:id="rId10"/>
                </p:custDataLst>
              </p:nvPr>
            </p:nvSpPr>
            <p:spPr>
              <a:xfrm>
                <a:off x="8209862" y="2254250"/>
                <a:ext cx="2978837" cy="3746500"/>
              </a:xfrm>
              <a:prstGeom prst="rect">
                <a:avLst/>
              </a:prstGeom>
              <a:solidFill>
                <a:srgbClr val="FFFFFF">
                  <a:alpha val="100000"/>
                </a:srgbClr>
              </a:solidFill>
              <a:ln w="15875">
                <a:solidFill>
                  <a:srgbClr val="0BB1A9">
                    <a:alpha val="100000"/>
                  </a:srgbClr>
                </a:solidFill>
                <a:prstDash val="solid"/>
                <a:headEnd type="none"/>
                <a:tailEnd type="none"/>
              </a:ln>
            </p:spPr>
          </p:sp>
          <p:sp>
            <p:nvSpPr>
              <p:cNvPr id="17" name="TextBox 17"/>
              <p:cNvSpPr txBox="1"/>
              <p:nvPr>
                <p:custDataLst>
                  <p:tags r:id="rId11"/>
                </p:custDataLst>
              </p:nvPr>
            </p:nvSpPr>
            <p:spPr>
              <a:xfrm>
                <a:off x="8318776" y="3254312"/>
                <a:ext cx="2761009" cy="648000"/>
              </a:xfrm>
              <a:prstGeom prst="rect">
                <a:avLst/>
              </a:prstGeom>
              <a:ln>
                <a:headEnd type="none"/>
                <a:tailEnd type="none"/>
              </a:ln>
            </p:spPr>
            <p:txBody>
              <a:bodyPr vert="horz" wrap="square" lIns="91440" tIns="45720" rIns="91440" bIns="45720" rtlCol="0" anchor="b" anchorCtr="0"/>
              <a:lstStyle/>
              <a:p>
                <a:pPr algn="ctr">
                  <a:defRPr/>
                </a:pPr>
                <a:r>
                  <a:rPr lang="en-US" sz="1800" b="1" i="0">
                    <a:solidFill>
                      <a:srgbClr val="000000">
                        <a:alpha val="100000"/>
                      </a:srgbClr>
                    </a:solidFill>
                    <a:latin typeface="微软雅黑" panose="020B0503020204020204" charset="-122"/>
                    <a:ea typeface="微软雅黑" panose="020B0503020204020204" charset="-122"/>
                    <a:cs typeface="微软雅黑" panose="020B0503020204020204" charset="-122"/>
                  </a:rPr>
                  <a:t>技术工人认定</a:t>
                </a:r>
                <a:endParaRPr lang="en-US" sz="1100"/>
              </a:p>
            </p:txBody>
          </p:sp>
          <p:sp>
            <p:nvSpPr>
              <p:cNvPr id="18" name="TextBox 18"/>
              <p:cNvSpPr txBox="1"/>
              <p:nvPr>
                <p:custDataLst>
                  <p:tags r:id="rId12"/>
                </p:custDataLst>
              </p:nvPr>
            </p:nvSpPr>
            <p:spPr>
              <a:xfrm>
                <a:off x="8318776" y="3902312"/>
                <a:ext cx="2761009" cy="1939357"/>
              </a:xfrm>
              <a:prstGeom prst="rect">
                <a:avLst/>
              </a:prstGeom>
              <a:ln>
                <a:headEnd type="none"/>
                <a:tailEnd type="none"/>
              </a:ln>
            </p:spPr>
            <p:txBody>
              <a:bodyPr vert="horz" wrap="square" lIns="91440" tIns="45720" rIns="91440" bIns="45720" rtlCol="0" anchor="t" anchorCtr="0"/>
              <a:lstStyle/>
              <a:p>
                <a:pPr algn="l">
                  <a:lnSpc>
                    <a:spcPct val="120000"/>
                  </a:lnSpc>
                  <a:spcAft>
                    <a:spcPts val="600"/>
                  </a:spcAft>
                  <a:buClr>
                    <a:srgbClr val="1C526D">
                      <a:alpha val="100000"/>
                    </a:srgbClr>
                  </a:buClr>
                  <a:buFont typeface="Arial" panose="020B0604020202020204"/>
                  <a:buChar char="•"/>
                  <a:defRPr/>
                </a:pPr>
                <a:r>
                  <a:rPr lang="en-US" sz="1200" b="0" i="0">
                    <a:solidFill>
                      <a:srgbClr val="000000">
                        <a:alpha val="100000"/>
                      </a:srgbClr>
                    </a:solidFill>
                    <a:latin typeface="微软雅黑" panose="020B0503020204020204" charset="-122"/>
                    <a:ea typeface="微软雅黑" panose="020B0503020204020204" charset="-122"/>
                    <a:cs typeface="微软雅黑" panose="020B0503020204020204" charset="-122"/>
                  </a:rPr>
                  <a:t>技术工人证书需为住建部、省级住建部门或有关部委认可机构颁发，需在指定网站可查。一人同时具有两个及以上专业工种的，认定规则同注册人员。</a:t>
                </a:r>
                <a:r>
                  <a:rPr lang="zh-CN" altLang="en-US" sz="1200" b="0" i="0">
                    <a:solidFill>
                      <a:srgbClr val="000000">
                        <a:alpha val="100000"/>
                      </a:srgbClr>
                    </a:solidFill>
                    <a:latin typeface="微软雅黑" panose="020B0503020204020204" charset="-122"/>
                    <a:ea typeface="宋体" panose="02010600030101010101" pitchFamily="2" charset="-122"/>
                    <a:cs typeface="微软雅黑" panose="020B0503020204020204" charset="-122"/>
                  </a:rPr>
                  <a:t>《标准》中未对技术工人的工种作出要求的，不对技术工人的工种进行考核。</a:t>
                </a:r>
                <a:endParaRPr lang="zh-CN" altLang="en-US" sz="1200" b="0" i="0">
                  <a:solidFill>
                    <a:srgbClr val="000000">
                      <a:alpha val="100000"/>
                    </a:srgbClr>
                  </a:solidFill>
                  <a:latin typeface="微软雅黑" panose="020B0503020204020204" charset="-122"/>
                  <a:ea typeface="宋体" panose="02010600030101010101" pitchFamily="2" charset="-122"/>
                  <a:cs typeface="微软雅黑" panose="020B0503020204020204" charset="-122"/>
                </a:endParaRPr>
              </a:p>
            </p:txBody>
          </p:sp>
          <p:sp>
            <p:nvSpPr>
              <p:cNvPr id="19" name="TextBox 19"/>
              <p:cNvSpPr txBox="1"/>
              <p:nvPr>
                <p:custDataLst>
                  <p:tags r:id="rId13"/>
                </p:custDataLst>
              </p:nvPr>
            </p:nvSpPr>
            <p:spPr>
              <a:xfrm>
                <a:off x="8209863" y="2611569"/>
                <a:ext cx="2978837" cy="542988"/>
              </a:xfrm>
              <a:prstGeom prst="rect">
                <a:avLst/>
              </a:prstGeom>
              <a:solidFill>
                <a:srgbClr val="0BB1A9">
                  <a:alpha val="100000"/>
                  <a:lumMod val="75000"/>
                </a:srgbClr>
              </a:solidFill>
              <a:ln>
                <a:prstDash val="solid"/>
                <a:headEnd type="none"/>
                <a:tailEnd type="none"/>
              </a:ln>
            </p:spPr>
            <p:txBody>
              <a:bodyPr vert="horz" wrap="square" lIns="91440" tIns="45720" rIns="91440" bIns="45720" rtlCol="0" anchor="ctr" anchorCtr="0"/>
              <a:lstStyle/>
              <a:p>
                <a:pPr algn="ctr">
                  <a:defRPr/>
                </a:pPr>
                <a:r>
                  <a:rPr lang="en-US" sz="1800" b="1" i="0">
                    <a:solidFill>
                      <a:srgbClr val="FFFFFF">
                        <a:alpha val="100000"/>
                      </a:srgbClr>
                    </a:solidFill>
                    <a:latin typeface="Arial" panose="020B0604020202020204"/>
                    <a:ea typeface="Arial" panose="020B0604020202020204"/>
                    <a:cs typeface="Arial" panose="020B0604020202020204"/>
                  </a:rPr>
                  <a:t>03</a:t>
                </a:r>
                <a:endParaRPr lang="en-US" sz="1100"/>
              </a:p>
            </p:txBody>
          </p:sp>
        </p:grpSp>
      </p:grpSp>
      <p:sp>
        <p:nvSpPr>
          <p:cNvPr id="20" name="TextBox 20"/>
          <p:cNvSpPr txBox="1"/>
          <p:nvPr/>
        </p:nvSpPr>
        <p:spPr>
          <a:xfrm>
            <a:off x="660400" y="128587"/>
            <a:ext cx="10858500" cy="900112"/>
          </a:xfrm>
          <a:prstGeom prst="rect">
            <a:avLst/>
          </a:prstGeom>
          <a:ln>
            <a:headEnd type="none"/>
            <a:tailEnd type="none"/>
          </a:ln>
        </p:spPr>
        <p:txBody>
          <a:bodyPr vert="horz" wrap="square" lIns="91440" tIns="45720" rIns="91440" bIns="45720" rtlCol="0" anchor="b" anchorCtr="0"/>
          <a:lstStyle/>
          <a:p>
            <a:pPr algn="l">
              <a:lnSpc>
                <a:spcPct val="100000"/>
              </a:lnSpc>
              <a:spcBef>
                <a:spcPts val="0"/>
              </a:spcBef>
              <a:defRPr/>
            </a:pPr>
            <a:r>
              <a:rPr lang="en-US" sz="2800" b="1" i="0">
                <a:solidFill>
                  <a:srgbClr val="000000">
                    <a:alpha val="100000"/>
                  </a:srgbClr>
                </a:solidFill>
                <a:latin typeface="微软雅黑" panose="020B0503020204020204" charset="-122"/>
                <a:ea typeface="微软雅黑" panose="020B0503020204020204" charset="-122"/>
                <a:cs typeface="微软雅黑" panose="020B0503020204020204" charset="-122"/>
              </a:rPr>
              <a:t>企业主要人员审查</a:t>
            </a:r>
            <a:endParaRPr lang="en-US" sz="11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bec7c30-da20-4373-8a54-6a7da59c4fbb"/>
          <p:cNvSpPr txBox="1"/>
          <p:nvPr/>
        </p:nvSpPr>
        <p:spPr>
          <a:xfrm>
            <a:off x="7861300" y="6409690"/>
            <a:ext cx="3657600" cy="274320"/>
          </a:xfrm>
          <a:prstGeom prst="rect">
            <a:avLst/>
          </a:prstGeom>
          <a:ln>
            <a:headEnd type="none"/>
            <a:tailEnd type="none"/>
          </a:ln>
        </p:spPr>
        <p:txBody>
          <a:bodyPr vert="horz" wrap="square" lIns="91440" tIns="45720" rIns="91440" bIns="45720" rtlCol="0" anchor="ctr" anchorCtr="0"/>
          <a:lstStyle/>
          <a:p>
            <a:pPr algn="r">
              <a:defRPr/>
            </a:pPr>
            <a:r>
              <a:rPr lang="en-US" sz="1000" b="0" i="0">
                <a:solidFill>
                  <a:srgbClr val="000000">
                    <a:alpha val="100000"/>
                  </a:srgbClr>
                </a:solidFill>
                <a:latin typeface="Arial" panose="020B0604020202020204"/>
                <a:ea typeface="Arial" panose="020B0604020202020204"/>
                <a:cs typeface="Arial" panose="020B0604020202020204"/>
              </a:rPr>
              <a:t>4</a:t>
            </a:r>
            <a:endParaRPr lang="en-US" sz="1100"/>
          </a:p>
        </p:txBody>
      </p:sp>
      <p:grpSp>
        <p:nvGrpSpPr>
          <p:cNvPr id="3" name="Group 3"/>
          <p:cNvGrpSpPr/>
          <p:nvPr>
            <p:custDataLst>
              <p:tags r:id="rId1"/>
            </p:custDataLst>
          </p:nvPr>
        </p:nvGrpSpPr>
        <p:grpSpPr>
          <a:xfrm rot="0">
            <a:off x="1229650" y="1130300"/>
            <a:ext cx="9720000" cy="5003800"/>
            <a:chOff x="1229650" y="1130300"/>
            <a:chExt cx="9720000" cy="5003800"/>
          </a:xfrm>
        </p:grpSpPr>
        <p:sp>
          <p:nvSpPr>
            <p:cNvPr id="4" name="AutoShape 4"/>
            <p:cNvSpPr/>
            <p:nvPr/>
          </p:nvSpPr>
          <p:spPr>
            <a:xfrm>
              <a:off x="1229650" y="2191233"/>
              <a:ext cx="9720000" cy="0"/>
            </a:xfrm>
            <a:prstGeom prst="line">
              <a:avLst/>
            </a:prstGeom>
            <a:ln w="12700">
              <a:solidFill>
                <a:srgbClr val="000000">
                  <a:alpha val="100000"/>
                </a:srgbClr>
              </a:solidFill>
              <a:prstDash val="solid"/>
              <a:headEnd type="none"/>
              <a:tailEnd type="none"/>
            </a:ln>
          </p:spPr>
        </p:sp>
        <p:sp>
          <p:nvSpPr>
            <p:cNvPr id="5" name="AutoShape 5"/>
            <p:cNvSpPr/>
            <p:nvPr>
              <p:custDataLst>
                <p:tags r:id="rId2"/>
              </p:custDataLst>
            </p:nvPr>
          </p:nvSpPr>
          <p:spPr>
            <a:xfrm>
              <a:off x="1229650" y="3176946"/>
              <a:ext cx="9720000" cy="0"/>
            </a:xfrm>
            <a:prstGeom prst="line">
              <a:avLst/>
            </a:prstGeom>
            <a:ln w="12700">
              <a:solidFill>
                <a:srgbClr val="000000">
                  <a:alpha val="100000"/>
                </a:srgbClr>
              </a:solidFill>
              <a:prstDash val="solid"/>
              <a:headEnd type="none"/>
              <a:tailEnd type="none"/>
            </a:ln>
          </p:spPr>
        </p:sp>
        <p:sp>
          <p:nvSpPr>
            <p:cNvPr id="6" name="AutoShape 6"/>
            <p:cNvSpPr/>
            <p:nvPr>
              <p:custDataLst>
                <p:tags r:id="rId3"/>
              </p:custDataLst>
            </p:nvPr>
          </p:nvSpPr>
          <p:spPr>
            <a:xfrm>
              <a:off x="1229650" y="4162663"/>
              <a:ext cx="9720000" cy="0"/>
            </a:xfrm>
            <a:prstGeom prst="line">
              <a:avLst/>
            </a:prstGeom>
            <a:ln w="12700">
              <a:solidFill>
                <a:srgbClr val="000000">
                  <a:alpha val="100000"/>
                </a:srgbClr>
              </a:solidFill>
              <a:prstDash val="solid"/>
              <a:headEnd type="none"/>
              <a:tailEnd type="none"/>
            </a:ln>
          </p:spPr>
        </p:sp>
        <p:sp>
          <p:nvSpPr>
            <p:cNvPr id="7" name="AutoShape 7"/>
            <p:cNvSpPr/>
            <p:nvPr>
              <p:custDataLst>
                <p:tags r:id="rId4"/>
              </p:custDataLst>
            </p:nvPr>
          </p:nvSpPr>
          <p:spPr>
            <a:xfrm>
              <a:off x="1229650" y="5148380"/>
              <a:ext cx="9720000" cy="0"/>
            </a:xfrm>
            <a:prstGeom prst="line">
              <a:avLst/>
            </a:prstGeom>
            <a:ln w="12700">
              <a:solidFill>
                <a:srgbClr val="000000">
                  <a:alpha val="100000"/>
                </a:srgbClr>
              </a:solidFill>
              <a:prstDash val="solid"/>
              <a:headEnd type="none"/>
              <a:tailEnd type="none"/>
            </a:ln>
          </p:spPr>
        </p:sp>
        <p:sp>
          <p:nvSpPr>
            <p:cNvPr id="8" name="AutoShape 8"/>
            <p:cNvSpPr/>
            <p:nvPr/>
          </p:nvSpPr>
          <p:spPr>
            <a:xfrm>
              <a:off x="1229650" y="6134100"/>
              <a:ext cx="9720000" cy="0"/>
            </a:xfrm>
            <a:prstGeom prst="line">
              <a:avLst/>
            </a:prstGeom>
            <a:ln w="12700">
              <a:solidFill>
                <a:srgbClr val="000000">
                  <a:alpha val="100000"/>
                </a:srgbClr>
              </a:solidFill>
              <a:prstDash val="solid"/>
              <a:headEnd type="none"/>
              <a:tailEnd type="none"/>
            </a:ln>
          </p:spPr>
        </p:sp>
        <p:sp>
          <p:nvSpPr>
            <p:cNvPr id="9" name="AutoShape 9"/>
            <p:cNvSpPr/>
            <p:nvPr/>
          </p:nvSpPr>
          <p:spPr>
            <a:xfrm>
              <a:off x="1229650" y="1130300"/>
              <a:ext cx="9720000" cy="874103"/>
            </a:xfrm>
            <a:prstGeom prst="rect">
              <a:avLst/>
            </a:prstGeom>
            <a:ln>
              <a:headEnd type="none" w="med" len="med"/>
              <a:tailEnd type="none" w="med" len="med"/>
            </a:ln>
          </p:spPr>
          <p:style>
            <a:lnRef idx="0">
              <a:srgbClr val="FFFFFF"/>
            </a:lnRef>
            <a:fillRef idx="3">
              <a:schemeClr val="accent5"/>
            </a:fillRef>
            <a:effectRef idx="0">
              <a:srgbClr val="FFFFFF"/>
            </a:effectRef>
            <a:fontRef idx="minor">
              <a:schemeClr val="lt1"/>
            </a:fontRef>
          </p:style>
        </p:sp>
        <p:sp>
          <p:nvSpPr>
            <p:cNvPr id="10" name="TextBox 10"/>
            <p:cNvSpPr txBox="1"/>
            <p:nvPr/>
          </p:nvSpPr>
          <p:spPr>
            <a:xfrm>
              <a:off x="1377950" y="1207351"/>
              <a:ext cx="9423400" cy="720000"/>
            </a:xfrm>
            <a:prstGeom prst="rect">
              <a:avLst/>
            </a:prstGeom>
            <a:ln>
              <a:headEnd type="none" w="med" len="med"/>
              <a:tailEnd type="none" w="med" len="med"/>
            </a:ln>
          </p:spPr>
          <p:style>
            <a:lnRef idx="0">
              <a:srgbClr val="FFFFFF"/>
            </a:lnRef>
            <a:fillRef idx="1">
              <a:schemeClr val="accent5"/>
            </a:fillRef>
            <a:effectRef idx="2">
              <a:schemeClr val="accent5"/>
            </a:effectRef>
            <a:fontRef idx="minor">
              <a:schemeClr val="lt1"/>
            </a:fontRef>
          </p:style>
          <p:txBody>
            <a:bodyPr vert="horz" wrap="square" lIns="91440" tIns="45720" rIns="91440" bIns="45720" rtlCol="0" anchor="ctr" anchorCtr="0"/>
            <a:lstStyle/>
            <a:p>
              <a:pPr algn="ctr">
                <a:defRPr/>
              </a:pPr>
              <a:r>
                <a:rPr lang="en-US" sz="2400" b="1" i="0">
                  <a:solidFill>
                    <a:srgbClr val="000000">
                      <a:alpha val="100000"/>
                    </a:srgbClr>
                  </a:solidFill>
                  <a:latin typeface="微软雅黑" panose="020B0503020204020204" charset="-122"/>
                  <a:ea typeface="微软雅黑" panose="020B0503020204020204" charset="-122"/>
                  <a:cs typeface="微软雅黑" panose="020B0503020204020204" charset="-122"/>
                </a:rPr>
                <a:t>技术负责人按企业所申资质标准考核，每类资质限1名、最多5项资质对应5名，特殊资质需审查简历一致性。</a:t>
              </a:r>
              <a:endParaRPr lang="en-US" sz="1100"/>
            </a:p>
          </p:txBody>
        </p:sp>
        <p:grpSp>
          <p:nvGrpSpPr>
            <p:cNvPr id="11" name="Group 11"/>
            <p:cNvGrpSpPr/>
            <p:nvPr/>
          </p:nvGrpSpPr>
          <p:grpSpPr>
            <a:xfrm rot="0">
              <a:off x="1229650" y="2286184"/>
              <a:ext cx="9720000" cy="795804"/>
              <a:chOff x="1906307" y="2093167"/>
              <a:chExt cx="9720000" cy="748930"/>
            </a:xfrm>
          </p:grpSpPr>
          <p:sp>
            <p:nvSpPr>
              <p:cNvPr id="12" name="TextBox 12"/>
              <p:cNvSpPr txBox="1"/>
              <p:nvPr>
                <p:custDataLst>
                  <p:tags r:id="rId5"/>
                </p:custDataLst>
              </p:nvPr>
            </p:nvSpPr>
            <p:spPr>
              <a:xfrm>
                <a:off x="1906307" y="2179636"/>
                <a:ext cx="612000" cy="576000"/>
              </a:xfrm>
              <a:prstGeom prst="rect">
                <a:avLst/>
              </a:prstGeom>
              <a:ln>
                <a:headEnd type="none" w="med" len="med"/>
                <a:tailEnd type="none" w="med" len="med"/>
              </a:ln>
            </p:spPr>
            <p:style>
              <a:lnRef idx="0">
                <a:srgbClr val="FFFFFF"/>
              </a:lnRef>
              <a:fillRef idx="3">
                <a:schemeClr val="accent5"/>
              </a:fillRef>
              <a:effectRef idx="0">
                <a:srgbClr val="FFFFFF"/>
              </a:effectRef>
              <a:fontRef idx="minor">
                <a:schemeClr val="lt1"/>
              </a:fontRef>
            </p:style>
            <p:txBody>
              <a:bodyPr vert="horz" wrap="none" lIns="91440" tIns="45720" rIns="91440" bIns="45720" rtlCol="0" anchor="ctr" anchorCtr="0"/>
              <a:lstStyle/>
              <a:p>
                <a:pPr algn="ctr">
                  <a:defRPr/>
                </a:pPr>
                <a:r>
                  <a:rPr lang="en-US" sz="1800" b="1" i="0">
                    <a:solidFill>
                      <a:srgbClr val="FFFFFF">
                        <a:alpha val="100000"/>
                      </a:srgbClr>
                    </a:solidFill>
                    <a:latin typeface="Arial" panose="020B0604020202020204"/>
                    <a:ea typeface="Arial" panose="020B0604020202020204"/>
                    <a:cs typeface="Arial" panose="020B0604020202020204"/>
                  </a:rPr>
                  <a:t>01</a:t>
                </a:r>
                <a:endParaRPr lang="en-US" sz="1100"/>
              </a:p>
            </p:txBody>
          </p:sp>
          <p:sp>
            <p:nvSpPr>
              <p:cNvPr id="13" name="TextBox 13"/>
              <p:cNvSpPr txBox="1"/>
              <p:nvPr>
                <p:custDataLst>
                  <p:tags r:id="rId6"/>
                </p:custDataLst>
              </p:nvPr>
            </p:nvSpPr>
            <p:spPr>
              <a:xfrm>
                <a:off x="5651074" y="2093167"/>
                <a:ext cx="5975233" cy="748930"/>
              </a:xfrm>
              <a:prstGeom prst="rect">
                <a:avLst/>
              </a:prstGeom>
              <a:ln>
                <a:headEnd type="none"/>
                <a:tailEnd type="none"/>
              </a:ln>
            </p:spPr>
            <p:txBody>
              <a:bodyPr vert="horz" wrap="square" lIns="90000" tIns="46800" rIns="90000" bIns="46800" rtlCol="0" anchor="ctr" anchorCtr="0"/>
              <a:lstStyle/>
              <a:p>
                <a:pPr algn="l">
                  <a:lnSpc>
                    <a:spcPct val="120000"/>
                  </a:lnSpc>
                  <a:defRPr/>
                </a:pPr>
                <a:r>
                  <a:rPr lang="en-US" sz="1200" b="0" i="0">
                    <a:solidFill>
                      <a:srgbClr val="000000">
                        <a:alpha val="100000"/>
                      </a:srgbClr>
                    </a:solidFill>
                    <a:latin typeface="微软雅黑" panose="020B0503020204020204" charset="-122"/>
                    <a:ea typeface="微软雅黑" panose="020B0503020204020204" charset="-122"/>
                    <a:cs typeface="微软雅黑" panose="020B0503020204020204" charset="-122"/>
                  </a:rPr>
                  <a:t>技术负责人资质、职称、业绩等需按企业所申资质标准考核，</a:t>
                </a:r>
                <a:r>
                  <a:rPr lang="zh-CN" altLang="en-US" sz="1200" b="0" i="0">
                    <a:solidFill>
                      <a:srgbClr val="000000">
                        <a:alpha val="100000"/>
                      </a:srgbClr>
                    </a:solidFill>
                    <a:latin typeface="微软雅黑" panose="020B0503020204020204" charset="-122"/>
                    <a:ea typeface="宋体" panose="02010600030101010101" pitchFamily="2" charset="-122"/>
                    <a:cs typeface="微软雅黑" panose="020B0503020204020204" charset="-122"/>
                  </a:rPr>
                  <a:t>按所申请资质类别明确对应的</a:t>
                </a:r>
                <a:r>
                  <a:rPr lang="en-US" altLang="zh-CN" sz="1200" b="0" i="0">
                    <a:solidFill>
                      <a:srgbClr val="000000">
                        <a:alpha val="100000"/>
                      </a:srgbClr>
                    </a:solidFill>
                    <a:latin typeface="微软雅黑" panose="020B0503020204020204" charset="-122"/>
                    <a:ea typeface="宋体" panose="02010600030101010101" pitchFamily="2" charset="-122"/>
                    <a:cs typeface="微软雅黑" panose="020B0503020204020204" charset="-122"/>
                  </a:rPr>
                  <a:t>1</a:t>
                </a:r>
                <a:r>
                  <a:rPr lang="zh-CN" altLang="en-US" sz="1200" b="0" i="0">
                    <a:solidFill>
                      <a:srgbClr val="000000">
                        <a:alpha val="100000"/>
                      </a:srgbClr>
                    </a:solidFill>
                    <a:latin typeface="微软雅黑" panose="020B0503020204020204" charset="-122"/>
                    <a:ea typeface="宋体" panose="02010600030101010101" pitchFamily="2" charset="-122"/>
                    <a:cs typeface="微软雅黑" panose="020B0503020204020204" charset="-122"/>
                  </a:rPr>
                  <a:t>名专业技术负责人，最多任</a:t>
                </a:r>
                <a:r>
                  <a:rPr lang="en-US" altLang="zh-CN" sz="1200" b="0" i="0">
                    <a:solidFill>
                      <a:srgbClr val="000000">
                        <a:alpha val="100000"/>
                      </a:srgbClr>
                    </a:solidFill>
                    <a:latin typeface="微软雅黑" panose="020B0503020204020204" charset="-122"/>
                    <a:ea typeface="宋体" panose="02010600030101010101" pitchFamily="2" charset="-122"/>
                    <a:cs typeface="微软雅黑" panose="020B0503020204020204" charset="-122"/>
                  </a:rPr>
                  <a:t>5</a:t>
                </a:r>
                <a:r>
                  <a:rPr lang="zh-CN" altLang="en-US" sz="1200" b="0" i="0">
                    <a:solidFill>
                      <a:srgbClr val="000000">
                        <a:alpha val="100000"/>
                      </a:srgbClr>
                    </a:solidFill>
                    <a:latin typeface="微软雅黑" panose="020B0503020204020204" charset="-122"/>
                    <a:ea typeface="宋体" panose="02010600030101010101" pitchFamily="2" charset="-122"/>
                    <a:cs typeface="微软雅黑" panose="020B0503020204020204" charset="-122"/>
                  </a:rPr>
                  <a:t>项资质负责人</a:t>
                </a:r>
                <a:endParaRPr lang="zh-CN" altLang="en-US" sz="1200" b="0" i="0">
                  <a:solidFill>
                    <a:srgbClr val="000000">
                      <a:alpha val="100000"/>
                    </a:srgbClr>
                  </a:solidFill>
                  <a:latin typeface="微软雅黑" panose="020B0503020204020204" charset="-122"/>
                  <a:ea typeface="宋体" panose="02010600030101010101" pitchFamily="2" charset="-122"/>
                  <a:cs typeface="微软雅黑" panose="020B0503020204020204" charset="-122"/>
                </a:endParaRPr>
              </a:p>
            </p:txBody>
          </p:sp>
          <p:sp>
            <p:nvSpPr>
              <p:cNvPr id="14" name="TextBox 14"/>
              <p:cNvSpPr txBox="1"/>
              <p:nvPr>
                <p:custDataLst>
                  <p:tags r:id="rId7"/>
                </p:custDataLst>
              </p:nvPr>
            </p:nvSpPr>
            <p:spPr>
              <a:xfrm>
                <a:off x="2626494" y="2093167"/>
                <a:ext cx="2880000" cy="748930"/>
              </a:xfrm>
              <a:prstGeom prst="rect">
                <a:avLst/>
              </a:prstGeom>
              <a:ln>
                <a:headEnd type="none"/>
                <a:tailEnd type="none"/>
              </a:ln>
            </p:spPr>
            <p:txBody>
              <a:bodyPr vert="horz" wrap="square" lIns="91440" tIns="45720" rIns="91440" bIns="45720" rtlCol="0" anchor="ctr" anchorCtr="0"/>
              <a:lstStyle/>
              <a:p>
                <a:pPr algn="l">
                  <a:spcBef>
                    <a:spcPts val="0"/>
                  </a:spcBef>
                  <a:defRPr/>
                </a:pPr>
                <a:r>
                  <a:rPr lang="en-US" sz="1800" b="1" i="0">
                    <a:solidFill>
                      <a:srgbClr val="000000">
                        <a:alpha val="100000"/>
                      </a:srgbClr>
                    </a:solidFill>
                    <a:latin typeface="微软雅黑" panose="020B0503020204020204" charset="-122"/>
                    <a:ea typeface="微软雅黑" panose="020B0503020204020204" charset="-122"/>
                    <a:cs typeface="微软雅黑" panose="020B0503020204020204" charset="-122"/>
                  </a:rPr>
                  <a:t>基本要求</a:t>
                </a:r>
                <a:endParaRPr lang="en-US" sz="1100"/>
              </a:p>
            </p:txBody>
          </p:sp>
        </p:grpSp>
        <p:grpSp>
          <p:nvGrpSpPr>
            <p:cNvPr id="15" name="Group 15"/>
            <p:cNvGrpSpPr/>
            <p:nvPr/>
          </p:nvGrpSpPr>
          <p:grpSpPr>
            <a:xfrm rot="0">
              <a:off x="1229650" y="3271894"/>
              <a:ext cx="9720000" cy="795804"/>
              <a:chOff x="1906307" y="3096525"/>
              <a:chExt cx="9720000" cy="748930"/>
            </a:xfrm>
          </p:grpSpPr>
          <p:sp>
            <p:nvSpPr>
              <p:cNvPr id="16" name="TextBox 16"/>
              <p:cNvSpPr txBox="1"/>
              <p:nvPr>
                <p:custDataLst>
                  <p:tags r:id="rId8"/>
                </p:custDataLst>
              </p:nvPr>
            </p:nvSpPr>
            <p:spPr>
              <a:xfrm>
                <a:off x="1906307" y="3183001"/>
                <a:ext cx="612000" cy="576000"/>
              </a:xfrm>
              <a:prstGeom prst="rect">
                <a:avLst/>
              </a:prstGeom>
              <a:ln>
                <a:headEnd type="none" w="med" len="med"/>
                <a:tailEnd type="none" w="med" len="med"/>
              </a:ln>
            </p:spPr>
            <p:style>
              <a:lnRef idx="0">
                <a:srgbClr val="FFFFFF"/>
              </a:lnRef>
              <a:fillRef idx="3">
                <a:schemeClr val="accent5"/>
              </a:fillRef>
              <a:effectRef idx="0">
                <a:srgbClr val="FFFFFF"/>
              </a:effectRef>
              <a:fontRef idx="minor">
                <a:schemeClr val="lt1"/>
              </a:fontRef>
            </p:style>
            <p:txBody>
              <a:bodyPr vert="horz" wrap="none" lIns="91440" tIns="45720" rIns="91440" bIns="45720" rtlCol="0" anchor="ctr" anchorCtr="0"/>
              <a:lstStyle/>
              <a:p>
                <a:pPr algn="ctr">
                  <a:defRPr/>
                </a:pPr>
                <a:r>
                  <a:rPr lang="en-US" sz="1800" b="1" i="0">
                    <a:solidFill>
                      <a:srgbClr val="FFFFFF">
                        <a:alpha val="100000"/>
                      </a:srgbClr>
                    </a:solidFill>
                    <a:latin typeface="Arial" panose="020B0604020202020204"/>
                    <a:ea typeface="Arial" panose="020B0604020202020204"/>
                    <a:cs typeface="Arial" panose="020B0604020202020204"/>
                  </a:rPr>
                  <a:t>02</a:t>
                </a:r>
                <a:endParaRPr lang="en-US" sz="1100"/>
              </a:p>
            </p:txBody>
          </p:sp>
          <p:sp>
            <p:nvSpPr>
              <p:cNvPr id="17" name="TextBox 17"/>
              <p:cNvSpPr txBox="1"/>
              <p:nvPr>
                <p:custDataLst>
                  <p:tags r:id="rId9"/>
                </p:custDataLst>
              </p:nvPr>
            </p:nvSpPr>
            <p:spPr>
              <a:xfrm>
                <a:off x="5651074" y="3096527"/>
                <a:ext cx="5975233" cy="748928"/>
              </a:xfrm>
              <a:prstGeom prst="rect">
                <a:avLst/>
              </a:prstGeom>
              <a:ln>
                <a:headEnd type="none"/>
                <a:tailEnd type="none"/>
              </a:ln>
            </p:spPr>
            <p:txBody>
              <a:bodyPr vert="horz" wrap="square" lIns="90000" tIns="46800" rIns="90000" bIns="46800" rtlCol="0" anchor="ctr" anchorCtr="0"/>
              <a:lstStyle/>
              <a:p>
                <a:pPr algn="l">
                  <a:lnSpc>
                    <a:spcPct val="120000"/>
                  </a:lnSpc>
                  <a:defRPr/>
                </a:pPr>
                <a:r>
                  <a:rPr lang="zh-CN" altLang="en-US" sz="1200" b="0" i="0">
                    <a:solidFill>
                      <a:srgbClr val="000000">
                        <a:alpha val="100000"/>
                      </a:srgbClr>
                    </a:solidFill>
                    <a:latin typeface="微软雅黑" panose="020B0503020204020204" charset="-122"/>
                    <a:ea typeface="宋体" panose="02010600030101010101" pitchFamily="2" charset="-122"/>
                    <a:cs typeface="微软雅黑" panose="020B0503020204020204" charset="-122"/>
                  </a:rPr>
                  <a:t>《标准》中明确考核具体工程施工技术管理工作经历的，需审查技术负责人所填报的工作单位是否具备对应专业承包资质。</a:t>
                </a:r>
                <a:endParaRPr lang="zh-CN" altLang="en-US" sz="1200" b="0" i="0">
                  <a:solidFill>
                    <a:srgbClr val="000000">
                      <a:alpha val="100000"/>
                    </a:srgbClr>
                  </a:solidFill>
                  <a:latin typeface="微软雅黑" panose="020B0503020204020204" charset="-122"/>
                  <a:ea typeface="宋体" panose="02010600030101010101" pitchFamily="2" charset="-122"/>
                  <a:cs typeface="微软雅黑" panose="020B0503020204020204" charset="-122"/>
                </a:endParaRPr>
              </a:p>
              <a:p>
                <a:pPr algn="l">
                  <a:lnSpc>
                    <a:spcPct val="120000"/>
                  </a:lnSpc>
                  <a:defRPr/>
                </a:pPr>
                <a:r>
                  <a:rPr lang="zh-CN" altLang="en-US" sz="1200" b="0" i="0">
                    <a:solidFill>
                      <a:srgbClr val="000000">
                        <a:alpha val="100000"/>
                      </a:srgbClr>
                    </a:solidFill>
                    <a:latin typeface="微软雅黑" panose="020B0503020204020204" charset="-122"/>
                    <a:ea typeface="宋体" panose="02010600030101010101" pitchFamily="2" charset="-122"/>
                    <a:cs typeface="微软雅黑" panose="020B0503020204020204" charset="-122"/>
                  </a:rPr>
                  <a:t>如</a:t>
                </a:r>
                <a:r>
                  <a:rPr lang="en-US" sz="1200" b="0" i="0">
                    <a:solidFill>
                      <a:srgbClr val="000000">
                        <a:alpha val="100000"/>
                      </a:srgbClr>
                    </a:solidFill>
                    <a:latin typeface="微软雅黑" panose="020B0503020204020204" charset="-122"/>
                    <a:ea typeface="微软雅黑" panose="020B0503020204020204" charset="-122"/>
                    <a:cs typeface="微软雅黑" panose="020B0503020204020204" charset="-122"/>
                  </a:rPr>
                  <a:t>消防设施工程专业承包资质需审查技术负责人所在单位是否具备相应专业承包资质</a:t>
                </a:r>
                <a:r>
                  <a:rPr lang="zh-CN" altLang="en-US" sz="1200" b="0" i="0">
                    <a:solidFill>
                      <a:srgbClr val="000000">
                        <a:alpha val="100000"/>
                      </a:srgbClr>
                    </a:solidFill>
                    <a:latin typeface="微软雅黑" panose="020B0503020204020204" charset="-122"/>
                    <a:ea typeface="宋体" panose="02010600030101010101" pitchFamily="2" charset="-122"/>
                    <a:cs typeface="微软雅黑" panose="020B0503020204020204" charset="-122"/>
                  </a:rPr>
                  <a:t>。</a:t>
                </a:r>
                <a:endParaRPr lang="zh-CN" altLang="en-US" sz="1200" b="0" i="0">
                  <a:solidFill>
                    <a:srgbClr val="000000">
                      <a:alpha val="100000"/>
                    </a:srgbClr>
                  </a:solidFill>
                  <a:latin typeface="微软雅黑" panose="020B0503020204020204" charset="-122"/>
                  <a:ea typeface="宋体" panose="02010600030101010101" pitchFamily="2" charset="-122"/>
                  <a:cs typeface="微软雅黑" panose="020B0503020204020204" charset="-122"/>
                </a:endParaRPr>
              </a:p>
            </p:txBody>
          </p:sp>
          <p:sp>
            <p:nvSpPr>
              <p:cNvPr id="18" name="TextBox 18"/>
              <p:cNvSpPr txBox="1"/>
              <p:nvPr>
                <p:custDataLst>
                  <p:tags r:id="rId10"/>
                </p:custDataLst>
              </p:nvPr>
            </p:nvSpPr>
            <p:spPr>
              <a:xfrm>
                <a:off x="2626494" y="3096525"/>
                <a:ext cx="2880000" cy="748928"/>
              </a:xfrm>
              <a:prstGeom prst="rect">
                <a:avLst/>
              </a:prstGeom>
              <a:ln>
                <a:headEnd type="none"/>
                <a:tailEnd type="none"/>
              </a:ln>
            </p:spPr>
            <p:txBody>
              <a:bodyPr vert="horz" wrap="square" lIns="91440" tIns="45720" rIns="91440" bIns="45720" rtlCol="0" anchor="ctr" anchorCtr="0"/>
              <a:lstStyle/>
              <a:p>
                <a:pPr algn="l">
                  <a:spcBef>
                    <a:spcPts val="0"/>
                  </a:spcBef>
                  <a:defRPr/>
                </a:pPr>
                <a:r>
                  <a:rPr lang="en-US" sz="1800" b="1" i="0">
                    <a:solidFill>
                      <a:srgbClr val="000000">
                        <a:alpha val="100000"/>
                      </a:srgbClr>
                    </a:solidFill>
                    <a:latin typeface="微软雅黑" panose="020B0503020204020204" charset="-122"/>
                    <a:ea typeface="微软雅黑" panose="020B0503020204020204" charset="-122"/>
                    <a:cs typeface="微软雅黑" panose="020B0503020204020204" charset="-122"/>
                  </a:rPr>
                  <a:t>特殊资质审查</a:t>
                </a:r>
                <a:endParaRPr lang="en-US" sz="1100"/>
              </a:p>
            </p:txBody>
          </p:sp>
        </p:grpSp>
        <p:grpSp>
          <p:nvGrpSpPr>
            <p:cNvPr id="19" name="Group 19"/>
            <p:cNvGrpSpPr/>
            <p:nvPr/>
          </p:nvGrpSpPr>
          <p:grpSpPr>
            <a:xfrm rot="0">
              <a:off x="1229650" y="4257616"/>
              <a:ext cx="9720000" cy="795803"/>
              <a:chOff x="1906307" y="4099894"/>
              <a:chExt cx="9720000" cy="748929"/>
            </a:xfrm>
          </p:grpSpPr>
          <p:sp>
            <p:nvSpPr>
              <p:cNvPr id="20" name="TextBox 20"/>
              <p:cNvSpPr txBox="1"/>
              <p:nvPr>
                <p:custDataLst>
                  <p:tags r:id="rId11"/>
                </p:custDataLst>
              </p:nvPr>
            </p:nvSpPr>
            <p:spPr>
              <a:xfrm>
                <a:off x="1906307" y="4186366"/>
                <a:ext cx="612000" cy="576000"/>
              </a:xfrm>
              <a:prstGeom prst="rect">
                <a:avLst/>
              </a:prstGeom>
              <a:ln>
                <a:headEnd type="none" w="med" len="med"/>
                <a:tailEnd type="none" w="med" len="med"/>
              </a:ln>
            </p:spPr>
            <p:style>
              <a:lnRef idx="0">
                <a:srgbClr val="FFFFFF"/>
              </a:lnRef>
              <a:fillRef idx="3">
                <a:schemeClr val="accent5"/>
              </a:fillRef>
              <a:effectRef idx="0">
                <a:srgbClr val="FFFFFF"/>
              </a:effectRef>
              <a:fontRef idx="minor">
                <a:schemeClr val="lt1"/>
              </a:fontRef>
            </p:style>
            <p:txBody>
              <a:bodyPr vert="horz" wrap="none" lIns="91440" tIns="45720" rIns="91440" bIns="45720" rtlCol="0" anchor="ctr" anchorCtr="0"/>
              <a:lstStyle/>
              <a:p>
                <a:pPr algn="ctr">
                  <a:defRPr/>
                </a:pPr>
                <a:r>
                  <a:rPr lang="en-US" sz="1800" b="1" i="0">
                    <a:solidFill>
                      <a:srgbClr val="FFFFFF">
                        <a:alpha val="100000"/>
                      </a:srgbClr>
                    </a:solidFill>
                    <a:latin typeface="Arial" panose="020B0604020202020204"/>
                    <a:ea typeface="Arial" panose="020B0604020202020204"/>
                    <a:cs typeface="Arial" panose="020B0604020202020204"/>
                  </a:rPr>
                  <a:t>03</a:t>
                </a:r>
                <a:endParaRPr lang="en-US" sz="1100"/>
              </a:p>
            </p:txBody>
          </p:sp>
          <p:sp>
            <p:nvSpPr>
              <p:cNvPr id="21" name="TextBox 21"/>
              <p:cNvSpPr txBox="1"/>
              <p:nvPr>
                <p:custDataLst>
                  <p:tags r:id="rId12"/>
                </p:custDataLst>
              </p:nvPr>
            </p:nvSpPr>
            <p:spPr>
              <a:xfrm>
                <a:off x="5651074" y="4099895"/>
                <a:ext cx="5975233" cy="748928"/>
              </a:xfrm>
              <a:prstGeom prst="rect">
                <a:avLst/>
              </a:prstGeom>
              <a:ln>
                <a:headEnd type="none"/>
                <a:tailEnd type="none"/>
              </a:ln>
            </p:spPr>
            <p:txBody>
              <a:bodyPr vert="horz" wrap="square" lIns="90000" tIns="46800" rIns="90000" bIns="46800" rtlCol="0" anchor="ctr" anchorCtr="0"/>
              <a:lstStyle/>
              <a:p>
                <a:pPr algn="l">
                  <a:lnSpc>
                    <a:spcPct val="120000"/>
                  </a:lnSpc>
                  <a:defRPr/>
                </a:pPr>
                <a:r>
                  <a:rPr lang="zh-CN" altLang="en-US" sz="1100"/>
                  <a:t>工程施工，勘察，设计，监理，项目管理，造价咨询，工程质量安全监督及建设单位从事工程技术管理工作的经历时间均予以认可，</a:t>
                </a:r>
                <a:r>
                  <a:rPr lang="zh-CN" altLang="en-US" sz="1100"/>
                  <a:t>时间按照月份累计。</a:t>
                </a:r>
                <a:endParaRPr lang="zh-CN" altLang="en-US" sz="1100"/>
              </a:p>
            </p:txBody>
          </p:sp>
          <p:sp>
            <p:nvSpPr>
              <p:cNvPr id="22" name="TextBox 22"/>
              <p:cNvSpPr txBox="1"/>
              <p:nvPr>
                <p:custDataLst>
                  <p:tags r:id="rId13"/>
                </p:custDataLst>
              </p:nvPr>
            </p:nvSpPr>
            <p:spPr>
              <a:xfrm>
                <a:off x="2626494" y="4099894"/>
                <a:ext cx="2880000" cy="748928"/>
              </a:xfrm>
              <a:prstGeom prst="rect">
                <a:avLst/>
              </a:prstGeom>
              <a:ln>
                <a:headEnd type="none"/>
                <a:tailEnd type="none"/>
              </a:ln>
            </p:spPr>
            <p:txBody>
              <a:bodyPr vert="horz" wrap="square" lIns="91440" tIns="45720" rIns="91440" bIns="45720" rtlCol="0" anchor="ctr" anchorCtr="0"/>
              <a:lstStyle/>
              <a:p>
                <a:pPr algn="l">
                  <a:spcBef>
                    <a:spcPts val="0"/>
                  </a:spcBef>
                  <a:defRPr/>
                </a:pPr>
                <a:r>
                  <a:rPr lang="en-US" sz="1800" b="1" i="0">
                    <a:solidFill>
                      <a:srgbClr val="000000">
                        <a:alpha val="100000"/>
                      </a:srgbClr>
                    </a:solidFill>
                    <a:latin typeface="微软雅黑" panose="020B0503020204020204" charset="-122"/>
                    <a:ea typeface="微软雅黑" panose="020B0503020204020204" charset="-122"/>
                    <a:cs typeface="微软雅黑" panose="020B0503020204020204" charset="-122"/>
                  </a:rPr>
                  <a:t>工程施工经历</a:t>
                </a:r>
                <a:endParaRPr lang="en-US" sz="1100"/>
              </a:p>
            </p:txBody>
          </p:sp>
        </p:grpSp>
        <p:grpSp>
          <p:nvGrpSpPr>
            <p:cNvPr id="23" name="Group 23"/>
            <p:cNvGrpSpPr/>
            <p:nvPr/>
          </p:nvGrpSpPr>
          <p:grpSpPr>
            <a:xfrm rot="0">
              <a:off x="1229650" y="5243333"/>
              <a:ext cx="9720000" cy="795803"/>
              <a:chOff x="1906307" y="4099894"/>
              <a:chExt cx="9720000" cy="748929"/>
            </a:xfrm>
          </p:grpSpPr>
          <p:sp>
            <p:nvSpPr>
              <p:cNvPr id="24" name="TextBox 24"/>
              <p:cNvSpPr txBox="1"/>
              <p:nvPr>
                <p:custDataLst>
                  <p:tags r:id="rId14"/>
                </p:custDataLst>
              </p:nvPr>
            </p:nvSpPr>
            <p:spPr>
              <a:xfrm>
                <a:off x="1906307" y="4186366"/>
                <a:ext cx="612000" cy="576000"/>
              </a:xfrm>
              <a:prstGeom prst="rect">
                <a:avLst/>
              </a:prstGeom>
              <a:ln>
                <a:headEnd type="none" w="med" len="med"/>
                <a:tailEnd type="none" w="med" len="med"/>
              </a:ln>
            </p:spPr>
            <p:style>
              <a:lnRef idx="0">
                <a:srgbClr val="FFFFFF"/>
              </a:lnRef>
              <a:fillRef idx="3">
                <a:schemeClr val="accent5"/>
              </a:fillRef>
              <a:effectRef idx="0">
                <a:srgbClr val="FFFFFF"/>
              </a:effectRef>
              <a:fontRef idx="minor">
                <a:schemeClr val="lt1"/>
              </a:fontRef>
            </p:style>
            <p:txBody>
              <a:bodyPr vert="horz" wrap="none" lIns="91440" tIns="45720" rIns="91440" bIns="45720" rtlCol="0" anchor="ctr" anchorCtr="0"/>
              <a:lstStyle/>
              <a:p>
                <a:pPr algn="ctr">
                  <a:defRPr/>
                </a:pPr>
                <a:r>
                  <a:rPr lang="en-US" sz="1800" b="1" i="0">
                    <a:solidFill>
                      <a:srgbClr val="FFFFFF">
                        <a:alpha val="100000"/>
                      </a:srgbClr>
                    </a:solidFill>
                    <a:latin typeface="Arial" panose="020B0604020202020204"/>
                    <a:ea typeface="Arial" panose="020B0604020202020204"/>
                    <a:cs typeface="Arial" panose="020B0604020202020204"/>
                  </a:rPr>
                  <a:t>04</a:t>
                </a:r>
                <a:endParaRPr lang="en-US" sz="1100"/>
              </a:p>
            </p:txBody>
          </p:sp>
          <p:sp>
            <p:nvSpPr>
              <p:cNvPr id="25" name="TextBox 25"/>
              <p:cNvSpPr txBox="1"/>
              <p:nvPr>
                <p:custDataLst>
                  <p:tags r:id="rId15"/>
                </p:custDataLst>
              </p:nvPr>
            </p:nvSpPr>
            <p:spPr>
              <a:xfrm>
                <a:off x="5651074" y="4099895"/>
                <a:ext cx="5975233" cy="748928"/>
              </a:xfrm>
              <a:prstGeom prst="rect">
                <a:avLst/>
              </a:prstGeom>
              <a:ln>
                <a:headEnd type="none"/>
                <a:tailEnd type="none"/>
              </a:ln>
            </p:spPr>
            <p:txBody>
              <a:bodyPr vert="horz" wrap="square" lIns="90000" tIns="46800" rIns="90000" bIns="46800" rtlCol="0" anchor="ctr" anchorCtr="0"/>
              <a:lstStyle/>
              <a:p>
                <a:pPr algn="l">
                  <a:lnSpc>
                    <a:spcPct val="120000"/>
                  </a:lnSpc>
                  <a:defRPr/>
                </a:pPr>
                <a:r>
                  <a:rPr lang="en-US" sz="1200" b="0" i="0">
                    <a:solidFill>
                      <a:srgbClr val="000000">
                        <a:alpha val="100000"/>
                      </a:srgbClr>
                    </a:solidFill>
                    <a:latin typeface="微软雅黑" panose="020B0503020204020204" charset="-122"/>
                    <a:ea typeface="微软雅黑" panose="020B0503020204020204" charset="-122"/>
                    <a:cs typeface="微软雅黑" panose="020B0503020204020204" charset="-122"/>
                  </a:rPr>
                  <a:t>可按职称证书的岗位专业或毕业证书中所学专业进行审查，也可按取得高等院校一年以上学习结业证书上的专业认可。</a:t>
                </a:r>
                <a:endParaRPr lang="en-US" sz="1100"/>
              </a:p>
            </p:txBody>
          </p:sp>
          <p:sp>
            <p:nvSpPr>
              <p:cNvPr id="26" name="TextBox 26"/>
              <p:cNvSpPr txBox="1"/>
              <p:nvPr>
                <p:custDataLst>
                  <p:tags r:id="rId16"/>
                </p:custDataLst>
              </p:nvPr>
            </p:nvSpPr>
            <p:spPr>
              <a:xfrm>
                <a:off x="2626494" y="4099894"/>
                <a:ext cx="2880000" cy="748928"/>
              </a:xfrm>
              <a:prstGeom prst="rect">
                <a:avLst/>
              </a:prstGeom>
              <a:ln>
                <a:headEnd type="none"/>
                <a:tailEnd type="none"/>
              </a:ln>
            </p:spPr>
            <p:txBody>
              <a:bodyPr vert="horz" wrap="square" lIns="91440" tIns="45720" rIns="91440" bIns="45720" rtlCol="0" anchor="ctr" anchorCtr="0"/>
              <a:lstStyle/>
              <a:p>
                <a:pPr algn="l">
                  <a:spcBef>
                    <a:spcPts val="0"/>
                  </a:spcBef>
                  <a:defRPr/>
                </a:pPr>
                <a:r>
                  <a:rPr lang="en-US" sz="1800" b="1" i="0">
                    <a:solidFill>
                      <a:srgbClr val="000000">
                        <a:alpha val="100000"/>
                      </a:srgbClr>
                    </a:solidFill>
                    <a:latin typeface="微软雅黑" panose="020B0503020204020204" charset="-122"/>
                    <a:ea typeface="微软雅黑" panose="020B0503020204020204" charset="-122"/>
                    <a:cs typeface="微软雅黑" panose="020B0503020204020204" charset="-122"/>
                  </a:rPr>
                  <a:t>专业认定方式</a:t>
                </a:r>
                <a:endParaRPr lang="en-US" sz="1100"/>
              </a:p>
            </p:txBody>
          </p:sp>
        </p:grpSp>
      </p:grpSp>
      <p:sp>
        <p:nvSpPr>
          <p:cNvPr id="27" name="TextBox 27"/>
          <p:cNvSpPr txBox="1"/>
          <p:nvPr/>
        </p:nvSpPr>
        <p:spPr>
          <a:xfrm>
            <a:off x="660400" y="128587"/>
            <a:ext cx="10858500" cy="900112"/>
          </a:xfrm>
          <a:prstGeom prst="rect">
            <a:avLst/>
          </a:prstGeom>
          <a:ln>
            <a:headEnd type="none"/>
            <a:tailEnd type="none"/>
          </a:ln>
        </p:spPr>
        <p:txBody>
          <a:bodyPr vert="horz" wrap="square" lIns="91440" tIns="45720" rIns="91440" bIns="45720" rtlCol="0" anchor="b" anchorCtr="0"/>
          <a:lstStyle/>
          <a:p>
            <a:pPr algn="l">
              <a:lnSpc>
                <a:spcPct val="100000"/>
              </a:lnSpc>
              <a:spcBef>
                <a:spcPts val="0"/>
              </a:spcBef>
              <a:defRPr/>
            </a:pPr>
            <a:r>
              <a:rPr lang="en-US" sz="2800" b="1" i="0">
                <a:solidFill>
                  <a:srgbClr val="000000">
                    <a:alpha val="100000"/>
                  </a:srgbClr>
                </a:solidFill>
                <a:latin typeface="微软雅黑" panose="020B0503020204020204" charset="-122"/>
                <a:ea typeface="微软雅黑" panose="020B0503020204020204" charset="-122"/>
                <a:cs typeface="微软雅黑" panose="020B0503020204020204" charset="-122"/>
              </a:rPr>
              <a:t>技术负责人审查</a:t>
            </a:r>
            <a:endParaRPr lang="en-US" sz="11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a797dc5-c90b-407e-aa81-07ae260fad4d"/>
          <p:cNvSpPr txBox="1"/>
          <p:nvPr/>
        </p:nvSpPr>
        <p:spPr>
          <a:xfrm>
            <a:off x="7861300" y="6409690"/>
            <a:ext cx="3657600" cy="274320"/>
          </a:xfrm>
          <a:prstGeom prst="rect">
            <a:avLst/>
          </a:prstGeom>
          <a:ln>
            <a:headEnd type="none"/>
            <a:tailEnd type="none"/>
          </a:ln>
        </p:spPr>
        <p:txBody>
          <a:bodyPr vert="horz" wrap="square" lIns="91440" tIns="45720" rIns="91440" bIns="45720" rtlCol="0" anchor="ctr" anchorCtr="0"/>
          <a:lstStyle/>
          <a:p>
            <a:pPr algn="r">
              <a:defRPr/>
            </a:pPr>
            <a:r>
              <a:rPr lang="en-US" sz="1000" b="0" i="0">
                <a:solidFill>
                  <a:srgbClr val="000000">
                    <a:alpha val="100000"/>
                  </a:srgbClr>
                </a:solidFill>
                <a:latin typeface="Arial" panose="020B0604020202020204"/>
                <a:ea typeface="Arial" panose="020B0604020202020204"/>
                <a:cs typeface="Arial" panose="020B0604020202020204"/>
              </a:rPr>
              <a:t>4</a:t>
            </a:r>
            <a:endParaRPr lang="en-US" sz="1100"/>
          </a:p>
        </p:txBody>
      </p:sp>
      <p:grpSp>
        <p:nvGrpSpPr>
          <p:cNvPr id="3" name="Group 3"/>
          <p:cNvGrpSpPr/>
          <p:nvPr/>
        </p:nvGrpSpPr>
        <p:grpSpPr>
          <a:xfrm rot="0">
            <a:off x="660400" y="1130300"/>
            <a:ext cx="10858500" cy="5003800"/>
            <a:chOff x="660400" y="1130300"/>
            <a:chExt cx="10858500" cy="5003800"/>
          </a:xfrm>
        </p:grpSpPr>
        <p:sp>
          <p:nvSpPr>
            <p:cNvPr id="4" name="AutoShape 4"/>
            <p:cNvSpPr/>
            <p:nvPr/>
          </p:nvSpPr>
          <p:spPr>
            <a:xfrm>
              <a:off x="660400" y="1130300"/>
              <a:ext cx="10858500" cy="1717040"/>
            </a:xfrm>
            <a:prstGeom prst="roundRect">
              <a:avLst>
                <a:gd name="adj" fmla="val 12525"/>
              </a:avLst>
            </a:prstGeom>
            <a:ln>
              <a:headEnd type="none" w="med" len="med"/>
              <a:tailEnd type="none" w="med" len="med"/>
            </a:ln>
          </p:spPr>
          <p:style>
            <a:lnRef idx="0">
              <a:srgbClr val="FFFFFF"/>
            </a:lnRef>
            <a:fillRef idx="3">
              <a:schemeClr val="accent5"/>
            </a:fillRef>
            <a:effectRef idx="0">
              <a:srgbClr val="FFFFFF"/>
            </a:effectRef>
            <a:fontRef idx="minor">
              <a:schemeClr val="lt1"/>
            </a:fontRef>
          </p:style>
        </p:sp>
        <p:sp>
          <p:nvSpPr>
            <p:cNvPr id="5" name="TextBox 5"/>
            <p:cNvSpPr txBox="1"/>
            <p:nvPr/>
          </p:nvSpPr>
          <p:spPr>
            <a:xfrm>
              <a:off x="756920" y="1249680"/>
              <a:ext cx="10647679" cy="1478280"/>
            </a:xfrm>
            <a:prstGeom prst="rect">
              <a:avLst/>
            </a:prstGeom>
            <a:ln>
              <a:headEnd type="none" w="med" len="med"/>
              <a:tailEnd type="none" w="med" len="med"/>
            </a:ln>
          </p:spPr>
          <p:style>
            <a:lnRef idx="0">
              <a:srgbClr val="FFFFFF"/>
            </a:lnRef>
            <a:fillRef idx="3">
              <a:schemeClr val="accent5"/>
            </a:fillRef>
            <a:effectRef idx="0">
              <a:srgbClr val="FFFFFF"/>
            </a:effectRef>
            <a:fontRef idx="minor">
              <a:schemeClr val="lt1"/>
            </a:fontRef>
          </p:style>
          <p:txBody>
            <a:bodyPr vert="horz" wrap="square" lIns="91440" tIns="45720" rIns="91440" bIns="45720" rtlCol="0" anchor="ctr" anchorCtr="0"/>
            <a:lstStyle/>
            <a:p>
              <a:pPr algn="l">
                <a:lnSpc>
                  <a:spcPct val="120000"/>
                </a:lnSpc>
                <a:defRPr/>
              </a:pPr>
              <a:r>
                <a:rPr lang="en-US" sz="2400" b="1" i="0" strike="noStrike">
                  <a:solidFill>
                    <a:srgbClr val="FFFFFF">
                      <a:alpha val="100000"/>
                    </a:srgbClr>
                  </a:solidFill>
                  <a:latin typeface="微软雅黑" panose="020B0503020204020204" charset="-122"/>
                  <a:ea typeface="微软雅黑" panose="020B0503020204020204" charset="-122"/>
                  <a:cs typeface="微软雅黑" panose="020B0503020204020204" charset="-122"/>
                </a:rPr>
                <a:t>系统梳理工程业绩的认定规则、年限要求及不予认可情形，确保业绩真实有效，符合申报标准。</a:t>
              </a:r>
              <a:endParaRPr lang="en-US" sz="1100"/>
            </a:p>
          </p:txBody>
        </p:sp>
        <p:grpSp>
          <p:nvGrpSpPr>
            <p:cNvPr id="6" name="Group 6"/>
            <p:cNvGrpSpPr/>
            <p:nvPr/>
          </p:nvGrpSpPr>
          <p:grpSpPr>
            <a:xfrm rot="0">
              <a:off x="734996" y="2931940"/>
              <a:ext cx="3040780" cy="3202160"/>
              <a:chOff x="734996" y="2931940"/>
              <a:chExt cx="3040780" cy="3202160"/>
            </a:xfrm>
          </p:grpSpPr>
          <p:sp>
            <p:nvSpPr>
              <p:cNvPr id="7" name="TextBox 7"/>
              <p:cNvSpPr txBox="1"/>
              <p:nvPr/>
            </p:nvSpPr>
            <p:spPr>
              <a:xfrm>
                <a:off x="734996" y="3638327"/>
                <a:ext cx="3040780" cy="768813"/>
              </a:xfrm>
              <a:prstGeom prst="rect">
                <a:avLst/>
              </a:prstGeom>
              <a:ln>
                <a:prstDash val="solid"/>
                <a:headEnd type="none"/>
                <a:tailEnd type="none"/>
              </a:ln>
            </p:spPr>
            <p:txBody>
              <a:bodyPr vert="horz" wrap="square" lIns="91440" tIns="45720" rIns="91440" bIns="45720" rtlCol="0" anchor="b" anchorCtr="0"/>
              <a:lstStyle/>
              <a:p>
                <a:pPr algn="l">
                  <a:lnSpc>
                    <a:spcPct val="120000"/>
                  </a:lnSpc>
                  <a:defRPr/>
                </a:pPr>
                <a:r>
                  <a:rPr lang="en-US" sz="1800" b="1" i="0">
                    <a:solidFill>
                      <a:srgbClr val="000000">
                        <a:alpha val="100000"/>
                      </a:srgbClr>
                    </a:solidFill>
                    <a:latin typeface="微软雅黑" panose="020B0503020204020204" charset="-122"/>
                    <a:ea typeface="微软雅黑" panose="020B0503020204020204" charset="-122"/>
                    <a:cs typeface="微软雅黑" panose="020B0503020204020204" charset="-122"/>
                  </a:rPr>
                  <a:t>业绩认定规则</a:t>
                </a:r>
                <a:endParaRPr lang="en-US" sz="1100"/>
              </a:p>
            </p:txBody>
          </p:sp>
          <p:sp>
            <p:nvSpPr>
              <p:cNvPr id="8" name="TextBox 8"/>
              <p:cNvSpPr txBox="1"/>
              <p:nvPr/>
            </p:nvSpPr>
            <p:spPr>
              <a:xfrm>
                <a:off x="734996" y="4407140"/>
                <a:ext cx="3040780" cy="1726960"/>
              </a:xfrm>
              <a:prstGeom prst="rect">
                <a:avLst/>
              </a:prstGeom>
              <a:ln>
                <a:prstDash val="solid"/>
                <a:headEnd type="none"/>
                <a:tailEnd type="none"/>
              </a:ln>
            </p:spPr>
            <p:txBody>
              <a:bodyPr vert="horz" wrap="square" lIns="91440" tIns="45720" rIns="91440" bIns="45720" rtlCol="0" anchor="t" anchorCtr="0"/>
              <a:lstStyle/>
              <a:p>
                <a:pPr algn="l">
                  <a:lnSpc>
                    <a:spcPct val="120000"/>
                  </a:lnSpc>
                  <a:defRPr/>
                </a:pPr>
                <a:r>
                  <a:rPr lang="en-US" sz="1200" b="0" i="0">
                    <a:solidFill>
                      <a:srgbClr val="000000">
                        <a:alpha val="100000"/>
                      </a:srgbClr>
                    </a:solidFill>
                    <a:latin typeface="微软雅黑" panose="020B0503020204020204" charset="-122"/>
                    <a:ea typeface="微软雅黑" panose="020B0503020204020204" charset="-122"/>
                    <a:cs typeface="微软雅黑" panose="020B0503020204020204" charset="-122"/>
                  </a:rPr>
                  <a:t>一项单位工程业绩同时满足多项技术指标的，只作为一项指标考核。企业申报的代表工程业绩以省信息公开平台（省内业绩）或全国四库一平台（省外业绩）的查询结果为准。</a:t>
                </a:r>
                <a:endParaRPr lang="en-US" sz="1100"/>
              </a:p>
            </p:txBody>
          </p:sp>
          <p:sp>
            <p:nvSpPr>
              <p:cNvPr id="9" name="TextBox 9"/>
              <p:cNvSpPr txBox="1"/>
              <p:nvPr/>
            </p:nvSpPr>
            <p:spPr>
              <a:xfrm>
                <a:off x="734996" y="2931940"/>
                <a:ext cx="1246370" cy="706387"/>
              </a:xfrm>
              <a:prstGeom prst="rect">
                <a:avLst/>
              </a:prstGeom>
              <a:ln>
                <a:prstDash val="solid"/>
                <a:headEnd type="none"/>
                <a:tailEnd type="none"/>
              </a:ln>
            </p:spPr>
            <p:txBody>
              <a:bodyPr vert="horz" wrap="none" lIns="91440" tIns="45720" rIns="91440" bIns="45720" rtlCol="0" anchor="ctr" anchorCtr="0"/>
              <a:lstStyle/>
              <a:p>
                <a:pPr algn="l">
                  <a:lnSpc>
                    <a:spcPct val="120000"/>
                  </a:lnSpc>
                  <a:defRPr/>
                </a:pPr>
                <a:r>
                  <a:rPr lang="en-US" sz="3600" b="1" i="0">
                    <a:solidFill>
                      <a:srgbClr val="000000">
                        <a:alpha val="100000"/>
                      </a:srgbClr>
                    </a:solidFill>
                    <a:latin typeface="Arial" panose="020B0604020202020204"/>
                    <a:ea typeface="Arial" panose="020B0604020202020204"/>
                    <a:cs typeface="Arial" panose="020B0604020202020204"/>
                  </a:rPr>
                  <a:t>01</a:t>
                </a:r>
                <a:endParaRPr lang="en-US" sz="1100"/>
              </a:p>
            </p:txBody>
          </p:sp>
        </p:grpSp>
        <p:grpSp>
          <p:nvGrpSpPr>
            <p:cNvPr id="10" name="Group 10"/>
            <p:cNvGrpSpPr/>
            <p:nvPr/>
          </p:nvGrpSpPr>
          <p:grpSpPr>
            <a:xfrm rot="0">
              <a:off x="4606558" y="2931940"/>
              <a:ext cx="3040780" cy="3202160"/>
              <a:chOff x="734996" y="2931940"/>
              <a:chExt cx="3040780" cy="3202160"/>
            </a:xfrm>
          </p:grpSpPr>
          <p:sp>
            <p:nvSpPr>
              <p:cNvPr id="11" name="TextBox 11"/>
              <p:cNvSpPr txBox="1"/>
              <p:nvPr/>
            </p:nvSpPr>
            <p:spPr>
              <a:xfrm>
                <a:off x="734996" y="3638327"/>
                <a:ext cx="3040780" cy="768813"/>
              </a:xfrm>
              <a:prstGeom prst="rect">
                <a:avLst/>
              </a:prstGeom>
              <a:ln>
                <a:prstDash val="solid"/>
                <a:headEnd type="none"/>
                <a:tailEnd type="none"/>
              </a:ln>
            </p:spPr>
            <p:txBody>
              <a:bodyPr vert="horz" wrap="square" lIns="91440" tIns="45720" rIns="91440" bIns="45720" rtlCol="0" anchor="b" anchorCtr="0"/>
              <a:lstStyle/>
              <a:p>
                <a:pPr algn="l">
                  <a:lnSpc>
                    <a:spcPct val="120000"/>
                  </a:lnSpc>
                  <a:defRPr/>
                </a:pPr>
                <a:r>
                  <a:rPr lang="en-US" sz="1800" b="1" i="0">
                    <a:solidFill>
                      <a:srgbClr val="000000">
                        <a:alpha val="100000"/>
                      </a:srgbClr>
                    </a:solidFill>
                    <a:latin typeface="微软雅黑" panose="020B0503020204020204" charset="-122"/>
                    <a:ea typeface="微软雅黑" panose="020B0503020204020204" charset="-122"/>
                    <a:cs typeface="微软雅黑" panose="020B0503020204020204" charset="-122"/>
                  </a:rPr>
                  <a:t>业绩年限与范围</a:t>
                </a:r>
                <a:endParaRPr lang="en-US" sz="1100"/>
              </a:p>
            </p:txBody>
          </p:sp>
          <p:sp>
            <p:nvSpPr>
              <p:cNvPr id="12" name="TextBox 12"/>
              <p:cNvSpPr txBox="1"/>
              <p:nvPr/>
            </p:nvSpPr>
            <p:spPr>
              <a:xfrm>
                <a:off x="734996" y="4407140"/>
                <a:ext cx="3040780" cy="1726960"/>
              </a:xfrm>
              <a:prstGeom prst="rect">
                <a:avLst/>
              </a:prstGeom>
              <a:ln>
                <a:prstDash val="solid"/>
                <a:headEnd type="none"/>
                <a:tailEnd type="none"/>
              </a:ln>
            </p:spPr>
            <p:txBody>
              <a:bodyPr vert="horz" wrap="square" lIns="91440" tIns="45720" rIns="91440" bIns="45720" rtlCol="0" anchor="t" anchorCtr="0"/>
              <a:lstStyle/>
              <a:p>
                <a:pPr algn="l">
                  <a:lnSpc>
                    <a:spcPct val="120000"/>
                  </a:lnSpc>
                  <a:defRPr/>
                </a:pPr>
                <a:r>
                  <a:rPr lang="en-US" sz="1200" b="0" i="0">
                    <a:solidFill>
                      <a:srgbClr val="000000">
                        <a:alpha val="100000"/>
                      </a:srgbClr>
                    </a:solidFill>
                    <a:latin typeface="微软雅黑" panose="020B0503020204020204" charset="-122"/>
                    <a:ea typeface="微软雅黑" panose="020B0503020204020204" charset="-122"/>
                    <a:cs typeface="微软雅黑" panose="020B0503020204020204" charset="-122"/>
                  </a:rPr>
                  <a:t>《标准》中要求的“近5年”或“近10年”，是指自申请资质年度起逆推5年或10年期间竣工的工程业绩。超越本企业资质承包工程范围的代表工程业绩不予认可，但境外承包工程除外。</a:t>
                </a:r>
                <a:endParaRPr lang="en-US" sz="1100"/>
              </a:p>
            </p:txBody>
          </p:sp>
          <p:sp>
            <p:nvSpPr>
              <p:cNvPr id="13" name="TextBox 13"/>
              <p:cNvSpPr txBox="1"/>
              <p:nvPr/>
            </p:nvSpPr>
            <p:spPr>
              <a:xfrm>
                <a:off x="734996" y="2931940"/>
                <a:ext cx="1246370" cy="706387"/>
              </a:xfrm>
              <a:prstGeom prst="rect">
                <a:avLst/>
              </a:prstGeom>
              <a:ln>
                <a:prstDash val="solid"/>
                <a:headEnd type="none"/>
                <a:tailEnd type="none"/>
              </a:ln>
            </p:spPr>
            <p:txBody>
              <a:bodyPr vert="horz" wrap="none" lIns="91440" tIns="45720" rIns="91440" bIns="45720" rtlCol="0" anchor="ctr" anchorCtr="0"/>
              <a:lstStyle/>
              <a:p>
                <a:pPr algn="l">
                  <a:lnSpc>
                    <a:spcPct val="120000"/>
                  </a:lnSpc>
                  <a:defRPr/>
                </a:pPr>
                <a:r>
                  <a:rPr lang="en-US" sz="3600" b="1" i="0">
                    <a:solidFill>
                      <a:srgbClr val="000000">
                        <a:alpha val="100000"/>
                      </a:srgbClr>
                    </a:solidFill>
                    <a:latin typeface="Arial" panose="020B0604020202020204"/>
                    <a:ea typeface="Arial" panose="020B0604020202020204"/>
                    <a:cs typeface="Arial" panose="020B0604020202020204"/>
                  </a:rPr>
                  <a:t>02</a:t>
                </a:r>
                <a:endParaRPr lang="en-US" sz="1100"/>
              </a:p>
            </p:txBody>
          </p:sp>
        </p:grpSp>
        <p:grpSp>
          <p:nvGrpSpPr>
            <p:cNvPr id="14" name="Group 14"/>
            <p:cNvGrpSpPr/>
            <p:nvPr/>
          </p:nvGrpSpPr>
          <p:grpSpPr>
            <a:xfrm rot="0">
              <a:off x="8478120" y="2931940"/>
              <a:ext cx="3040780" cy="3202160"/>
              <a:chOff x="734996" y="2931940"/>
              <a:chExt cx="3040780" cy="3202160"/>
            </a:xfrm>
          </p:grpSpPr>
          <p:sp>
            <p:nvSpPr>
              <p:cNvPr id="15" name="TextBox 15"/>
              <p:cNvSpPr txBox="1"/>
              <p:nvPr/>
            </p:nvSpPr>
            <p:spPr>
              <a:xfrm>
                <a:off x="734996" y="3638327"/>
                <a:ext cx="3040780" cy="768813"/>
              </a:xfrm>
              <a:prstGeom prst="rect">
                <a:avLst/>
              </a:prstGeom>
              <a:ln>
                <a:prstDash val="solid"/>
                <a:headEnd type="none"/>
                <a:tailEnd type="none"/>
              </a:ln>
            </p:spPr>
            <p:txBody>
              <a:bodyPr vert="horz" wrap="square" lIns="91440" tIns="45720" rIns="91440" bIns="45720" rtlCol="0" anchor="b" anchorCtr="0"/>
              <a:lstStyle/>
              <a:p>
                <a:pPr algn="l">
                  <a:lnSpc>
                    <a:spcPct val="120000"/>
                  </a:lnSpc>
                  <a:defRPr/>
                </a:pPr>
                <a:r>
                  <a:rPr lang="en-US" sz="1800" b="1" i="0">
                    <a:solidFill>
                      <a:srgbClr val="000000">
                        <a:alpha val="100000"/>
                      </a:srgbClr>
                    </a:solidFill>
                    <a:latin typeface="微软雅黑" panose="020B0503020204020204" charset="-122"/>
                    <a:ea typeface="微软雅黑" panose="020B0503020204020204" charset="-122"/>
                    <a:cs typeface="微软雅黑" panose="020B0503020204020204" charset="-122"/>
                  </a:rPr>
                  <a:t>业绩不予认可情形</a:t>
                </a:r>
                <a:endParaRPr lang="en-US" sz="1100"/>
              </a:p>
            </p:txBody>
          </p:sp>
          <p:sp>
            <p:nvSpPr>
              <p:cNvPr id="16" name="TextBox 16"/>
              <p:cNvSpPr txBox="1"/>
              <p:nvPr/>
            </p:nvSpPr>
            <p:spPr>
              <a:xfrm>
                <a:off x="734996" y="4407140"/>
                <a:ext cx="3040780" cy="1726960"/>
              </a:xfrm>
              <a:prstGeom prst="rect">
                <a:avLst/>
              </a:prstGeom>
              <a:ln>
                <a:prstDash val="solid"/>
                <a:headEnd type="none"/>
                <a:tailEnd type="none"/>
              </a:ln>
            </p:spPr>
            <p:txBody>
              <a:bodyPr vert="horz" wrap="square" lIns="91440" tIns="45720" rIns="91440" bIns="45720" rtlCol="0" anchor="t" anchorCtr="0"/>
              <a:lstStyle/>
              <a:p>
                <a:pPr algn="l">
                  <a:lnSpc>
                    <a:spcPct val="120000"/>
                  </a:lnSpc>
                  <a:defRPr/>
                </a:pPr>
                <a:r>
                  <a:rPr lang="en-US" sz="1200" b="0" i="0">
                    <a:solidFill>
                      <a:srgbClr val="000000">
                        <a:alpha val="100000"/>
                      </a:srgbClr>
                    </a:solidFill>
                    <a:latin typeface="微软雅黑" panose="020B0503020204020204" charset="-122"/>
                    <a:ea typeface="微软雅黑" panose="020B0503020204020204" charset="-122"/>
                    <a:cs typeface="微软雅黑" panose="020B0503020204020204" charset="-122"/>
                  </a:rPr>
                  <a:t>项目负责人不符合要求、保密工程、企业因质量安全事故或业绩造假被处罚等情形，相关工程业绩不予认可。技术负责人或注册建造师个人业绩已用于资质申报且资质获批的，不可重复使用。</a:t>
                </a:r>
                <a:endParaRPr lang="en-US" sz="1100"/>
              </a:p>
            </p:txBody>
          </p:sp>
          <p:sp>
            <p:nvSpPr>
              <p:cNvPr id="17" name="TextBox 17"/>
              <p:cNvSpPr txBox="1"/>
              <p:nvPr/>
            </p:nvSpPr>
            <p:spPr>
              <a:xfrm>
                <a:off x="734996" y="2931940"/>
                <a:ext cx="1246370" cy="706387"/>
              </a:xfrm>
              <a:prstGeom prst="rect">
                <a:avLst/>
              </a:prstGeom>
              <a:ln>
                <a:prstDash val="solid"/>
                <a:headEnd type="none"/>
                <a:tailEnd type="none"/>
              </a:ln>
            </p:spPr>
            <p:txBody>
              <a:bodyPr vert="horz" wrap="none" lIns="91440" tIns="45720" rIns="91440" bIns="45720" rtlCol="0" anchor="ctr" anchorCtr="0"/>
              <a:lstStyle/>
              <a:p>
                <a:pPr algn="l">
                  <a:lnSpc>
                    <a:spcPct val="120000"/>
                  </a:lnSpc>
                  <a:defRPr/>
                </a:pPr>
                <a:r>
                  <a:rPr lang="en-US" sz="3600" b="1" i="0">
                    <a:solidFill>
                      <a:srgbClr val="000000">
                        <a:alpha val="100000"/>
                      </a:srgbClr>
                    </a:solidFill>
                    <a:latin typeface="Arial" panose="020B0604020202020204"/>
                    <a:ea typeface="Arial" panose="020B0604020202020204"/>
                    <a:cs typeface="Arial" panose="020B0604020202020204"/>
                  </a:rPr>
                  <a:t>03</a:t>
                </a:r>
                <a:endParaRPr lang="en-US" sz="1100"/>
              </a:p>
            </p:txBody>
          </p:sp>
        </p:grpSp>
      </p:grpSp>
      <p:sp>
        <p:nvSpPr>
          <p:cNvPr id="18" name="TextBox 18"/>
          <p:cNvSpPr txBox="1"/>
          <p:nvPr/>
        </p:nvSpPr>
        <p:spPr>
          <a:xfrm>
            <a:off x="660400" y="128587"/>
            <a:ext cx="10858500" cy="900112"/>
          </a:xfrm>
          <a:prstGeom prst="rect">
            <a:avLst/>
          </a:prstGeom>
          <a:ln>
            <a:headEnd type="none"/>
            <a:tailEnd type="none"/>
          </a:ln>
        </p:spPr>
        <p:txBody>
          <a:bodyPr vert="horz" wrap="square" lIns="91440" tIns="45720" rIns="91440" bIns="45720" rtlCol="0" anchor="b" anchorCtr="0"/>
          <a:lstStyle/>
          <a:p>
            <a:pPr algn="l">
              <a:lnSpc>
                <a:spcPct val="100000"/>
              </a:lnSpc>
              <a:spcBef>
                <a:spcPts val="0"/>
              </a:spcBef>
              <a:defRPr/>
            </a:pPr>
            <a:r>
              <a:rPr lang="en-US" sz="2800" b="1" i="0">
                <a:solidFill>
                  <a:srgbClr val="000000">
                    <a:alpha val="100000"/>
                  </a:srgbClr>
                </a:solidFill>
                <a:latin typeface="微软雅黑" panose="020B0503020204020204" charset="-122"/>
                <a:ea typeface="微软雅黑" panose="020B0503020204020204" charset="-122"/>
                <a:cs typeface="微软雅黑" panose="020B0503020204020204" charset="-122"/>
              </a:rPr>
              <a:t>企业工程业绩审查</a:t>
            </a:r>
            <a:endParaRPr lang="en-US" sz="110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8759a7f-0abd-4e9d-8ac0-5bc5ea77bbd8"/>
          <p:cNvSpPr txBox="1"/>
          <p:nvPr/>
        </p:nvSpPr>
        <p:spPr>
          <a:xfrm>
            <a:off x="7861300" y="6409690"/>
            <a:ext cx="3657600" cy="274320"/>
          </a:xfrm>
          <a:prstGeom prst="rect">
            <a:avLst/>
          </a:prstGeom>
          <a:ln>
            <a:headEnd type="none"/>
            <a:tailEnd type="none"/>
          </a:ln>
        </p:spPr>
        <p:txBody>
          <a:bodyPr vert="horz" wrap="square" lIns="91440" tIns="45720" rIns="91440" bIns="45720" rtlCol="0" anchor="ctr" anchorCtr="0"/>
          <a:lstStyle/>
          <a:p>
            <a:pPr algn="r">
              <a:defRPr/>
            </a:pPr>
            <a:r>
              <a:rPr lang="en-US" sz="1000" b="0" i="0">
                <a:solidFill>
                  <a:srgbClr val="000000">
                    <a:alpha val="100000"/>
                  </a:srgbClr>
                </a:solidFill>
                <a:latin typeface="Arial" panose="020B0604020202020204"/>
                <a:ea typeface="Arial" panose="020B0604020202020204"/>
                <a:cs typeface="Arial" panose="020B0604020202020204"/>
              </a:rPr>
              <a:t>4</a:t>
            </a:r>
            <a:endParaRPr lang="en-US" sz="1100"/>
          </a:p>
        </p:txBody>
      </p:sp>
      <p:grpSp>
        <p:nvGrpSpPr>
          <p:cNvPr id="3" name="Group 3"/>
          <p:cNvGrpSpPr/>
          <p:nvPr>
            <p:custDataLst>
              <p:tags r:id="rId1"/>
            </p:custDataLst>
          </p:nvPr>
        </p:nvGrpSpPr>
        <p:grpSpPr>
          <a:xfrm rot="0">
            <a:off x="660400" y="1130300"/>
            <a:ext cx="10858500" cy="4154828"/>
            <a:chOff x="660400" y="1130300"/>
            <a:chExt cx="10858500" cy="4154828"/>
          </a:xfrm>
        </p:grpSpPr>
        <p:grpSp>
          <p:nvGrpSpPr>
            <p:cNvPr id="4" name="Group 4"/>
            <p:cNvGrpSpPr/>
            <p:nvPr/>
          </p:nvGrpSpPr>
          <p:grpSpPr>
            <a:xfrm rot="0">
              <a:off x="673100" y="2372812"/>
              <a:ext cx="3695448" cy="2912316"/>
              <a:chOff x="673100" y="2700020"/>
              <a:chExt cx="3695448" cy="1864359"/>
            </a:xfrm>
          </p:grpSpPr>
          <p:sp>
            <p:nvSpPr>
              <p:cNvPr id="5" name="AutoShape 5"/>
              <p:cNvSpPr/>
              <p:nvPr>
                <p:custDataLst>
                  <p:tags r:id="rId2"/>
                </p:custDataLst>
              </p:nvPr>
            </p:nvSpPr>
            <p:spPr>
              <a:xfrm>
                <a:off x="673100" y="2700020"/>
                <a:ext cx="3441700" cy="1864359"/>
              </a:xfrm>
              <a:custGeom>
                <a:avLst/>
                <a:gdLst/>
                <a:ahLst/>
                <a:cxnLst/>
                <a:rect l="l" t="t" r="r" b="b"/>
                <a:pathLst>
                  <a:path w="2711450" h="3601163">
                    <a:moveTo>
                      <a:pt x="0" y="0"/>
                    </a:moveTo>
                    <a:lnTo>
                      <a:pt x="2711450" y="0"/>
                    </a:lnTo>
                    <a:lnTo>
                      <a:pt x="2711450" y="3601163"/>
                    </a:lnTo>
                    <a:lnTo>
                      <a:pt x="0" y="3601163"/>
                    </a:lnTo>
                    <a:close/>
                  </a:path>
                </a:pathLst>
              </a:custGeom>
              <a:ln w="12700">
                <a:solidFill>
                  <a:srgbClr val="000000">
                    <a:alpha val="100000"/>
                  </a:srgbClr>
                </a:solidFill>
                <a:prstDash val="solid"/>
                <a:headEnd type="none"/>
                <a:tailEnd type="none"/>
              </a:ln>
            </p:spPr>
          </p:sp>
          <p:sp>
            <p:nvSpPr>
              <p:cNvPr id="6" name="TextBox 6"/>
              <p:cNvSpPr txBox="1"/>
              <p:nvPr>
                <p:custDataLst>
                  <p:tags r:id="rId3"/>
                </p:custDataLst>
              </p:nvPr>
            </p:nvSpPr>
            <p:spPr>
              <a:xfrm>
                <a:off x="884563" y="2742049"/>
                <a:ext cx="2449827" cy="417838"/>
              </a:xfrm>
              <a:prstGeom prst="rect">
                <a:avLst/>
              </a:prstGeom>
              <a:ln>
                <a:prstDash val="solid"/>
                <a:headEnd type="none"/>
                <a:tailEnd type="none"/>
              </a:ln>
            </p:spPr>
            <p:txBody>
              <a:bodyPr vert="horz" wrap="square" lIns="91440" tIns="45720" rIns="91440" bIns="45720" rtlCol="0" anchor="b" anchorCtr="0"/>
              <a:lstStyle/>
              <a:p>
                <a:pPr algn="l">
                  <a:defRPr/>
                </a:pPr>
                <a:r>
                  <a:rPr lang="en-US" sz="1600" b="1" i="0">
                    <a:solidFill>
                      <a:srgbClr val="000000">
                        <a:alpha val="100000"/>
                      </a:srgbClr>
                    </a:solidFill>
                    <a:latin typeface="微软雅黑" panose="020B0503020204020204" charset="-122"/>
                    <a:ea typeface="微软雅黑" panose="020B0503020204020204" charset="-122"/>
                    <a:cs typeface="微软雅黑" panose="020B0503020204020204" charset="-122"/>
                  </a:rPr>
                  <a:t>专</a:t>
                </a:r>
                <a:r>
                  <a:rPr lang="en-US" sz="1600" b="1">
                    <a:solidFill>
                      <a:srgbClr val="000000">
                        <a:alpha val="100000"/>
                      </a:srgbClr>
                    </a:solidFill>
                    <a:latin typeface="微软雅黑" panose="020B0503020204020204" charset="-122"/>
                    <a:ea typeface="微软雅黑" panose="020B0503020204020204" charset="-122"/>
                    <a:cs typeface="微软雅黑" panose="020B0503020204020204" charset="-122"/>
                  </a:rPr>
                  <a:t>业承包</a:t>
                </a:r>
                <a:r>
                  <a:rPr lang="en-US" sz="1600" b="1" i="0">
                    <a:solidFill>
                      <a:srgbClr val="000000">
                        <a:alpha val="100000"/>
                      </a:srgbClr>
                    </a:solidFill>
                    <a:latin typeface="微软雅黑" panose="020B0503020204020204" charset="-122"/>
                    <a:ea typeface="微软雅黑" panose="020B0503020204020204" charset="-122"/>
                    <a:cs typeface="微软雅黑" panose="020B0503020204020204" charset="-122"/>
                  </a:rPr>
                  <a:t>业绩</a:t>
                </a:r>
                <a:endParaRPr lang="en-US" sz="1100"/>
              </a:p>
            </p:txBody>
          </p:sp>
          <p:sp>
            <p:nvSpPr>
              <p:cNvPr id="7" name="TextBox 7"/>
              <p:cNvSpPr txBox="1"/>
              <p:nvPr>
                <p:custDataLst>
                  <p:tags r:id="rId4"/>
                </p:custDataLst>
              </p:nvPr>
            </p:nvSpPr>
            <p:spPr>
              <a:xfrm>
                <a:off x="803910" y="3180914"/>
                <a:ext cx="3108325" cy="948780"/>
              </a:xfrm>
              <a:prstGeom prst="rect">
                <a:avLst/>
              </a:prstGeom>
              <a:ln>
                <a:prstDash val="solid"/>
                <a:headEnd type="none"/>
                <a:tailEnd type="none"/>
              </a:ln>
            </p:spPr>
            <p:txBody>
              <a:bodyPr vert="horz" wrap="square" lIns="91440" tIns="45720" rIns="91440" bIns="45720" rtlCol="0" anchor="t" anchorCtr="0"/>
              <a:lstStyle/>
              <a:p>
                <a:pPr algn="l">
                  <a:lnSpc>
                    <a:spcPct val="130000"/>
                  </a:lnSpc>
                  <a:defRPr/>
                </a:pPr>
                <a:r>
                  <a:rPr lang="zh-CN" altLang="en-US" sz="1100"/>
                  <a:t>申请专业承包资质的，以企业依法单独承接的专业工程业绩考核。</a:t>
                </a:r>
                <a:endParaRPr lang="zh-CN" altLang="en-US" sz="1100"/>
              </a:p>
              <a:p>
                <a:pPr algn="l">
                  <a:lnSpc>
                    <a:spcPct val="130000"/>
                  </a:lnSpc>
                  <a:defRPr/>
                </a:pPr>
                <a:r>
                  <a:rPr lang="zh-CN" altLang="en-US" sz="1100"/>
                  <a:t>专业承包单位与施工总承包单位或业主签订的合同均予以认定。施工总承包的工程中未实行分包的工程，不可作为代表工程业绩申请相应的专业承包资质。</a:t>
                </a:r>
                <a:endParaRPr lang="zh-CN" altLang="en-US" sz="1100"/>
              </a:p>
              <a:p>
                <a:pPr algn="l">
                  <a:lnSpc>
                    <a:spcPct val="130000"/>
                  </a:lnSpc>
                  <a:defRPr/>
                </a:pPr>
                <a:r>
                  <a:rPr lang="zh-CN" altLang="en-US" sz="1100"/>
                  <a:t>企业以总承包资质承接的工程业绩，该企业不得以该项工程业绩中的某项专业工程作为专业承包资质的代表工程业绩来申报。</a:t>
                </a:r>
                <a:endParaRPr lang="zh-CN" altLang="en-US" sz="1100"/>
              </a:p>
            </p:txBody>
          </p:sp>
          <p:sp>
            <p:nvSpPr>
              <p:cNvPr id="8" name="TextBox 8"/>
              <p:cNvSpPr txBox="1"/>
              <p:nvPr>
                <p:custDataLst>
                  <p:tags r:id="rId5"/>
                </p:custDataLst>
              </p:nvPr>
            </p:nvSpPr>
            <p:spPr>
              <a:xfrm>
                <a:off x="3565808" y="3961401"/>
                <a:ext cx="802740" cy="547092"/>
              </a:xfrm>
              <a:prstGeom prst="rect">
                <a:avLst/>
              </a:prstGeom>
              <a:ln>
                <a:headEnd type="none"/>
                <a:tailEnd type="none"/>
              </a:ln>
            </p:spPr>
            <p:txBody>
              <a:bodyPr vert="horz" wrap="none" lIns="91440" tIns="45720" rIns="91440" bIns="45720" rtlCol="0" anchor="b" anchorCtr="0"/>
              <a:lstStyle/>
              <a:p>
                <a:pPr algn="l">
                  <a:defRPr/>
                </a:pPr>
                <a:r>
                  <a:rPr lang="en-US" sz="3200" b="1" i="0">
                    <a:solidFill>
                      <a:srgbClr val="000000">
                        <a:alpha val="100000"/>
                      </a:srgbClr>
                    </a:solidFill>
                    <a:latin typeface="Arial" panose="020B0604020202020204"/>
                    <a:ea typeface="Arial" panose="020B0604020202020204"/>
                    <a:cs typeface="Arial" panose="020B0604020202020204"/>
                  </a:rPr>
                  <a:t>01</a:t>
                </a:r>
                <a:endParaRPr lang="en-US" sz="1100"/>
              </a:p>
            </p:txBody>
          </p:sp>
          <p:sp>
            <p:nvSpPr>
              <p:cNvPr id="9" name="AutoShape 9"/>
              <p:cNvSpPr/>
              <p:nvPr>
                <p:custDataLst>
                  <p:tags r:id="rId6"/>
                </p:custDataLst>
              </p:nvPr>
            </p:nvSpPr>
            <p:spPr>
              <a:xfrm>
                <a:off x="3328953" y="4449144"/>
                <a:ext cx="786865" cy="45719"/>
              </a:xfrm>
              <a:prstGeom prst="rect">
                <a:avLst/>
              </a:prstGeom>
              <a:solidFill>
                <a:srgbClr val="000000">
                  <a:alpha val="100000"/>
                </a:srgbClr>
              </a:solidFill>
              <a:ln>
                <a:prstDash val="solid"/>
                <a:headEnd type="none"/>
                <a:tailEnd type="none"/>
              </a:ln>
            </p:spPr>
          </p:sp>
        </p:grpSp>
        <p:grpSp>
          <p:nvGrpSpPr>
            <p:cNvPr id="10" name="Group 10"/>
            <p:cNvGrpSpPr/>
            <p:nvPr/>
          </p:nvGrpSpPr>
          <p:grpSpPr>
            <a:xfrm rot="0">
              <a:off x="4366703" y="2372812"/>
              <a:ext cx="3458593" cy="2912316"/>
              <a:chOff x="4366703" y="2700020"/>
              <a:chExt cx="3458593" cy="1864359"/>
            </a:xfrm>
          </p:grpSpPr>
          <p:sp>
            <p:nvSpPr>
              <p:cNvPr id="11" name="AutoShape 11"/>
              <p:cNvSpPr/>
              <p:nvPr>
                <p:custDataLst>
                  <p:tags r:id="rId7"/>
                </p:custDataLst>
              </p:nvPr>
            </p:nvSpPr>
            <p:spPr>
              <a:xfrm>
                <a:off x="4366703" y="2700020"/>
                <a:ext cx="3441700" cy="1864359"/>
              </a:xfrm>
              <a:custGeom>
                <a:avLst/>
                <a:gdLst/>
                <a:ahLst/>
                <a:cxnLst/>
                <a:rect l="l" t="t" r="r" b="b"/>
                <a:pathLst>
                  <a:path w="2711450" h="3601163">
                    <a:moveTo>
                      <a:pt x="0" y="0"/>
                    </a:moveTo>
                    <a:lnTo>
                      <a:pt x="2711450" y="0"/>
                    </a:lnTo>
                    <a:lnTo>
                      <a:pt x="2711450" y="3601163"/>
                    </a:lnTo>
                    <a:lnTo>
                      <a:pt x="0" y="3601163"/>
                    </a:lnTo>
                    <a:close/>
                  </a:path>
                </a:pathLst>
              </a:custGeom>
              <a:ln w="12700">
                <a:solidFill>
                  <a:srgbClr val="000000">
                    <a:alpha val="100000"/>
                  </a:srgbClr>
                </a:solidFill>
                <a:prstDash val="solid"/>
                <a:headEnd type="none"/>
                <a:tailEnd type="none"/>
              </a:ln>
            </p:spPr>
          </p:sp>
          <p:grpSp>
            <p:nvGrpSpPr>
              <p:cNvPr id="12" name="Group 12"/>
              <p:cNvGrpSpPr/>
              <p:nvPr/>
            </p:nvGrpSpPr>
            <p:grpSpPr>
              <a:xfrm rot="0">
                <a:off x="4495616" y="2726602"/>
                <a:ext cx="3329680" cy="1648558"/>
                <a:chOff x="4495616" y="2190663"/>
                <a:chExt cx="3329680" cy="1648558"/>
              </a:xfrm>
            </p:grpSpPr>
            <p:sp>
              <p:nvSpPr>
                <p:cNvPr id="13" name="TextBox 13"/>
                <p:cNvSpPr txBox="1"/>
                <p:nvPr>
                  <p:custDataLst>
                    <p:tags r:id="rId8"/>
                  </p:custDataLst>
                </p:nvPr>
              </p:nvSpPr>
              <p:spPr>
                <a:xfrm>
                  <a:off x="4495616" y="2190663"/>
                  <a:ext cx="2449827" cy="417838"/>
                </a:xfrm>
                <a:prstGeom prst="rect">
                  <a:avLst/>
                </a:prstGeom>
                <a:ln>
                  <a:prstDash val="solid"/>
                  <a:headEnd type="none"/>
                  <a:tailEnd type="none"/>
                </a:ln>
              </p:spPr>
              <p:txBody>
                <a:bodyPr vert="horz" wrap="square" lIns="91440" tIns="45720" rIns="91440" bIns="45720" rtlCol="0" anchor="b" anchorCtr="0"/>
                <a:lstStyle/>
                <a:p>
                  <a:pPr algn="l">
                    <a:defRPr/>
                  </a:pPr>
                  <a:r>
                    <a:rPr lang="en-US" sz="1600" b="1" i="0">
                      <a:solidFill>
                        <a:srgbClr val="000000">
                          <a:alpha val="100000"/>
                        </a:srgbClr>
                      </a:solidFill>
                      <a:latin typeface="微软雅黑" panose="020B0503020204020204" charset="-122"/>
                      <a:ea typeface="微软雅黑" panose="020B0503020204020204" charset="-122"/>
                      <a:cs typeface="微软雅黑" panose="020B0503020204020204" charset="-122"/>
                    </a:rPr>
                    <a:t>多类别资质业绩</a:t>
                  </a:r>
                  <a:endParaRPr lang="en-US" sz="1100"/>
                </a:p>
              </p:txBody>
            </p:sp>
            <p:sp>
              <p:nvSpPr>
                <p:cNvPr id="14" name="TextBox 14"/>
                <p:cNvSpPr txBox="1"/>
                <p:nvPr>
                  <p:custDataLst>
                    <p:tags r:id="rId9"/>
                  </p:custDataLst>
                </p:nvPr>
              </p:nvSpPr>
              <p:spPr>
                <a:xfrm>
                  <a:off x="4497521" y="2693867"/>
                  <a:ext cx="2449827" cy="948682"/>
                </a:xfrm>
                <a:prstGeom prst="rect">
                  <a:avLst/>
                </a:prstGeom>
                <a:ln>
                  <a:prstDash val="solid"/>
                  <a:headEnd type="none"/>
                  <a:tailEnd type="none"/>
                </a:ln>
              </p:spPr>
              <p:txBody>
                <a:bodyPr vert="horz" wrap="square" lIns="91440" tIns="45720" rIns="91440" bIns="45720" rtlCol="0" anchor="t" anchorCtr="0"/>
                <a:lstStyle/>
                <a:p>
                  <a:pPr algn="l">
                    <a:lnSpc>
                      <a:spcPct val="130000"/>
                    </a:lnSpc>
                    <a:defRPr/>
                  </a:pPr>
                  <a:r>
                    <a:rPr lang="en-US" sz="1000" b="0" i="0">
                      <a:solidFill>
                        <a:srgbClr val="000000">
                          <a:alpha val="100000"/>
                        </a:srgbClr>
                      </a:solidFill>
                      <a:latin typeface="微软雅黑" panose="020B0503020204020204" charset="-122"/>
                      <a:ea typeface="微软雅黑" panose="020B0503020204020204" charset="-122"/>
                      <a:cs typeface="微软雅黑" panose="020B0503020204020204" charset="-122"/>
                    </a:rPr>
                    <a:t>企业申请多个类别资质的，工程业绩应当分别满足各类别资质标准条件。施工总承包方式承接的工程，不论是否分包，均可作为其总承包业绩考核。</a:t>
                  </a:r>
                  <a:endParaRPr lang="en-US" sz="1100"/>
                </a:p>
              </p:txBody>
            </p:sp>
            <p:sp>
              <p:nvSpPr>
                <p:cNvPr id="15" name="TextBox 15"/>
                <p:cNvSpPr txBox="1"/>
                <p:nvPr>
                  <p:custDataLst>
                    <p:tags r:id="rId10"/>
                  </p:custDataLst>
                </p:nvPr>
              </p:nvSpPr>
              <p:spPr>
                <a:xfrm>
                  <a:off x="7022556" y="3292129"/>
                  <a:ext cx="802740" cy="547092"/>
                </a:xfrm>
                <a:prstGeom prst="rect">
                  <a:avLst/>
                </a:prstGeom>
                <a:ln>
                  <a:headEnd type="none"/>
                  <a:tailEnd type="none"/>
                </a:ln>
              </p:spPr>
              <p:txBody>
                <a:bodyPr vert="horz" wrap="none" lIns="91440" tIns="45720" rIns="91440" bIns="45720" rtlCol="0" anchor="b" anchorCtr="0"/>
                <a:lstStyle/>
                <a:p>
                  <a:pPr algn="l">
                    <a:defRPr/>
                  </a:pPr>
                  <a:r>
                    <a:rPr lang="en-US" sz="3200" b="1" i="0">
                      <a:solidFill>
                        <a:srgbClr val="000000">
                          <a:alpha val="100000"/>
                        </a:srgbClr>
                      </a:solidFill>
                      <a:latin typeface="Arial" panose="020B0604020202020204"/>
                      <a:ea typeface="Arial" panose="020B0604020202020204"/>
                      <a:cs typeface="Arial" panose="020B0604020202020204"/>
                    </a:rPr>
                    <a:t>02</a:t>
                  </a:r>
                  <a:endParaRPr lang="en-US" sz="1100"/>
                </a:p>
              </p:txBody>
            </p:sp>
          </p:grpSp>
          <p:sp>
            <p:nvSpPr>
              <p:cNvPr id="16" name="AutoShape 16"/>
              <p:cNvSpPr/>
              <p:nvPr>
                <p:custDataLst>
                  <p:tags r:id="rId11"/>
                </p:custDataLst>
              </p:nvPr>
            </p:nvSpPr>
            <p:spPr>
              <a:xfrm>
                <a:off x="7022556" y="4375160"/>
                <a:ext cx="786865" cy="45719"/>
              </a:xfrm>
              <a:prstGeom prst="rect">
                <a:avLst/>
              </a:prstGeom>
              <a:solidFill>
                <a:srgbClr val="000000">
                  <a:alpha val="100000"/>
                </a:srgbClr>
              </a:solidFill>
              <a:ln>
                <a:prstDash val="solid"/>
                <a:headEnd type="none"/>
                <a:tailEnd type="none"/>
              </a:ln>
            </p:spPr>
          </p:sp>
        </p:grpSp>
        <p:grpSp>
          <p:nvGrpSpPr>
            <p:cNvPr id="17" name="Group 17"/>
            <p:cNvGrpSpPr/>
            <p:nvPr/>
          </p:nvGrpSpPr>
          <p:grpSpPr>
            <a:xfrm rot="0">
              <a:off x="8060306" y="2372812"/>
              <a:ext cx="3458593" cy="2912316"/>
              <a:chOff x="8060306" y="2164081"/>
              <a:chExt cx="3458593" cy="1864359"/>
            </a:xfrm>
          </p:grpSpPr>
          <p:sp>
            <p:nvSpPr>
              <p:cNvPr id="18" name="AutoShape 18"/>
              <p:cNvSpPr/>
              <p:nvPr>
                <p:custDataLst>
                  <p:tags r:id="rId12"/>
                </p:custDataLst>
              </p:nvPr>
            </p:nvSpPr>
            <p:spPr>
              <a:xfrm>
                <a:off x="8060306" y="2164081"/>
                <a:ext cx="3441700" cy="1864359"/>
              </a:xfrm>
              <a:custGeom>
                <a:avLst/>
                <a:gdLst/>
                <a:ahLst/>
                <a:cxnLst/>
                <a:rect l="l" t="t" r="r" b="b"/>
                <a:pathLst>
                  <a:path w="2711450" h="3601163">
                    <a:moveTo>
                      <a:pt x="0" y="0"/>
                    </a:moveTo>
                    <a:lnTo>
                      <a:pt x="2711450" y="0"/>
                    </a:lnTo>
                    <a:lnTo>
                      <a:pt x="2711450" y="3601163"/>
                    </a:lnTo>
                    <a:lnTo>
                      <a:pt x="0" y="3601163"/>
                    </a:lnTo>
                    <a:close/>
                  </a:path>
                </a:pathLst>
              </a:custGeom>
              <a:ln w="12700">
                <a:solidFill>
                  <a:srgbClr val="000000">
                    <a:alpha val="100000"/>
                  </a:srgbClr>
                </a:solidFill>
                <a:prstDash val="solid"/>
                <a:headEnd type="none"/>
                <a:tailEnd type="none"/>
              </a:ln>
            </p:spPr>
          </p:sp>
          <p:grpSp>
            <p:nvGrpSpPr>
              <p:cNvPr id="19" name="Group 19"/>
              <p:cNvGrpSpPr/>
              <p:nvPr/>
            </p:nvGrpSpPr>
            <p:grpSpPr>
              <a:xfrm rot="0">
                <a:off x="8191124" y="2206110"/>
                <a:ext cx="3327775" cy="1633111"/>
                <a:chOff x="8191124" y="2206110"/>
                <a:chExt cx="3327775" cy="1633111"/>
              </a:xfrm>
            </p:grpSpPr>
            <p:sp>
              <p:nvSpPr>
                <p:cNvPr id="20" name="TextBox 20"/>
                <p:cNvSpPr txBox="1"/>
                <p:nvPr>
                  <p:custDataLst>
                    <p:tags r:id="rId13"/>
                  </p:custDataLst>
                </p:nvPr>
              </p:nvSpPr>
              <p:spPr>
                <a:xfrm>
                  <a:off x="8191124" y="2206110"/>
                  <a:ext cx="2449827" cy="417838"/>
                </a:xfrm>
                <a:prstGeom prst="rect">
                  <a:avLst/>
                </a:prstGeom>
                <a:ln>
                  <a:prstDash val="solid"/>
                  <a:headEnd type="none"/>
                  <a:tailEnd type="none"/>
                </a:ln>
              </p:spPr>
              <p:txBody>
                <a:bodyPr vert="horz" wrap="square" lIns="91440" tIns="45720" rIns="91440" bIns="45720" rtlCol="0" anchor="b" anchorCtr="0"/>
                <a:lstStyle/>
                <a:p>
                  <a:pPr algn="l">
                    <a:defRPr/>
                  </a:pPr>
                  <a:r>
                    <a:rPr lang="en-US" sz="1600" b="1" i="0">
                      <a:solidFill>
                        <a:srgbClr val="000000">
                          <a:alpha val="100000"/>
                        </a:srgbClr>
                      </a:solidFill>
                      <a:latin typeface="微软雅黑" panose="020B0503020204020204" charset="-122"/>
                      <a:ea typeface="微软雅黑" panose="020B0503020204020204" charset="-122"/>
                      <a:cs typeface="微软雅黑" panose="020B0503020204020204" charset="-122"/>
                    </a:rPr>
                    <a:t>重复业绩</a:t>
                  </a:r>
                  <a:endParaRPr lang="en-US" sz="1100"/>
                </a:p>
              </p:txBody>
            </p:sp>
            <p:sp>
              <p:nvSpPr>
                <p:cNvPr id="21" name="TextBox 21"/>
                <p:cNvSpPr txBox="1"/>
                <p:nvPr>
                  <p:custDataLst>
                    <p:tags r:id="rId14"/>
                  </p:custDataLst>
                </p:nvPr>
              </p:nvSpPr>
              <p:spPr>
                <a:xfrm>
                  <a:off x="8191124" y="2693867"/>
                  <a:ext cx="2449827" cy="948682"/>
                </a:xfrm>
                <a:prstGeom prst="rect">
                  <a:avLst/>
                </a:prstGeom>
                <a:ln>
                  <a:prstDash val="solid"/>
                  <a:headEnd type="none"/>
                  <a:tailEnd type="none"/>
                </a:ln>
              </p:spPr>
              <p:txBody>
                <a:bodyPr vert="horz" wrap="square" lIns="91440" tIns="45720" rIns="91440" bIns="45720" rtlCol="0" anchor="t" anchorCtr="0"/>
                <a:lstStyle/>
                <a:p>
                  <a:pPr algn="l">
                    <a:lnSpc>
                      <a:spcPct val="130000"/>
                    </a:lnSpc>
                    <a:defRPr/>
                  </a:pPr>
                  <a:r>
                    <a:rPr lang="en-US" sz="1000" b="0" i="0">
                      <a:solidFill>
                        <a:srgbClr val="000000">
                          <a:alpha val="100000"/>
                        </a:srgbClr>
                      </a:solidFill>
                      <a:latin typeface="微软雅黑" panose="020B0503020204020204" charset="-122"/>
                      <a:ea typeface="微软雅黑" panose="020B0503020204020204" charset="-122"/>
                      <a:cs typeface="微软雅黑" panose="020B0503020204020204" charset="-122"/>
                    </a:rPr>
                    <a:t>技术负责人或注册建造师个人业绩已用于资质申报且资质获批的，该项个人业绩不可在资质申报中重复使用。</a:t>
                  </a:r>
                  <a:endParaRPr lang="en-US" sz="1100"/>
                </a:p>
              </p:txBody>
            </p:sp>
            <p:sp>
              <p:nvSpPr>
                <p:cNvPr id="22" name="TextBox 22"/>
                <p:cNvSpPr txBox="1"/>
                <p:nvPr>
                  <p:custDataLst>
                    <p:tags r:id="rId15"/>
                  </p:custDataLst>
                </p:nvPr>
              </p:nvSpPr>
              <p:spPr>
                <a:xfrm>
                  <a:off x="10716159" y="3292129"/>
                  <a:ext cx="802740" cy="547092"/>
                </a:xfrm>
                <a:prstGeom prst="rect">
                  <a:avLst/>
                </a:prstGeom>
                <a:ln>
                  <a:headEnd type="none"/>
                  <a:tailEnd type="none"/>
                </a:ln>
              </p:spPr>
              <p:txBody>
                <a:bodyPr vert="horz" wrap="none" lIns="91440" tIns="45720" rIns="91440" bIns="45720" rtlCol="0" anchor="b" anchorCtr="0"/>
                <a:lstStyle/>
                <a:p>
                  <a:pPr algn="l">
                    <a:defRPr/>
                  </a:pPr>
                  <a:r>
                    <a:rPr lang="en-US" sz="3200" b="1" i="0">
                      <a:solidFill>
                        <a:srgbClr val="000000">
                          <a:alpha val="100000"/>
                        </a:srgbClr>
                      </a:solidFill>
                      <a:latin typeface="Arial" panose="020B0604020202020204"/>
                      <a:ea typeface="Arial" panose="020B0604020202020204"/>
                      <a:cs typeface="Arial" panose="020B0604020202020204"/>
                    </a:rPr>
                    <a:t>03</a:t>
                  </a:r>
                  <a:endParaRPr lang="en-US" sz="1100"/>
                </a:p>
              </p:txBody>
            </p:sp>
          </p:grpSp>
          <p:sp>
            <p:nvSpPr>
              <p:cNvPr id="23" name="AutoShape 23"/>
              <p:cNvSpPr/>
              <p:nvPr>
                <p:custDataLst>
                  <p:tags r:id="rId16"/>
                </p:custDataLst>
              </p:nvPr>
            </p:nvSpPr>
            <p:spPr>
              <a:xfrm>
                <a:off x="10716159" y="3839221"/>
                <a:ext cx="786865" cy="45719"/>
              </a:xfrm>
              <a:prstGeom prst="rect">
                <a:avLst/>
              </a:prstGeom>
              <a:solidFill>
                <a:srgbClr val="000000">
                  <a:alpha val="100000"/>
                </a:srgbClr>
              </a:solidFill>
              <a:ln>
                <a:prstDash val="solid"/>
                <a:headEnd type="none"/>
                <a:tailEnd type="none"/>
              </a:ln>
            </p:spPr>
          </p:sp>
        </p:grpSp>
        <p:sp>
          <p:nvSpPr>
            <p:cNvPr id="24" name="TextBox 24"/>
            <p:cNvSpPr txBox="1"/>
            <p:nvPr/>
          </p:nvSpPr>
          <p:spPr>
            <a:xfrm flipH="1">
              <a:off x="660400" y="1130300"/>
              <a:ext cx="10858500" cy="844562"/>
            </a:xfrm>
            <a:prstGeom prst="rect">
              <a:avLst/>
            </a:prstGeom>
            <a:ln>
              <a:prstDash val="solid"/>
              <a:headEnd type="none"/>
              <a:tailEnd type="none"/>
            </a:ln>
          </p:spPr>
          <p:txBody>
            <a:bodyPr vert="horz" wrap="square" lIns="91440" tIns="45720" rIns="91440" bIns="45720" rtlCol="0" anchor="ctr" anchorCtr="0"/>
            <a:lstStyle/>
            <a:p>
              <a:pPr algn="l">
                <a:defRPr/>
              </a:pPr>
              <a:r>
                <a:rPr lang="en-US" sz="2400" b="1" i="0">
                  <a:solidFill>
                    <a:srgbClr val="000000">
                      <a:alpha val="100000"/>
                    </a:srgbClr>
                  </a:solidFill>
                  <a:latin typeface="微软雅黑" panose="020B0503020204020204" charset="-122"/>
                  <a:ea typeface="微软雅黑" panose="020B0503020204020204" charset="-122"/>
                  <a:cs typeface="微软雅黑" panose="020B0503020204020204" charset="-122"/>
                </a:rPr>
                <a:t>不同类别的资质对工程业绩有不同的考核方式和要求。</a:t>
              </a:r>
              <a:endParaRPr lang="en-US" sz="1100"/>
            </a:p>
          </p:txBody>
        </p:sp>
      </p:grpSp>
      <p:sp>
        <p:nvSpPr>
          <p:cNvPr id="25" name="TextBox 25"/>
          <p:cNvSpPr txBox="1"/>
          <p:nvPr/>
        </p:nvSpPr>
        <p:spPr>
          <a:xfrm>
            <a:off x="660400" y="128587"/>
            <a:ext cx="10858500" cy="900112"/>
          </a:xfrm>
          <a:prstGeom prst="rect">
            <a:avLst/>
          </a:prstGeom>
          <a:ln>
            <a:headEnd type="none"/>
            <a:tailEnd type="none"/>
          </a:ln>
        </p:spPr>
        <p:txBody>
          <a:bodyPr vert="horz" wrap="square" lIns="91440" tIns="45720" rIns="91440" bIns="45720" rtlCol="0" anchor="b" anchorCtr="0"/>
          <a:lstStyle/>
          <a:p>
            <a:pPr algn="l">
              <a:lnSpc>
                <a:spcPct val="100000"/>
              </a:lnSpc>
              <a:spcBef>
                <a:spcPts val="0"/>
              </a:spcBef>
              <a:defRPr/>
            </a:pPr>
            <a:r>
              <a:rPr lang="en-US" sz="2800" b="1" i="0">
                <a:solidFill>
                  <a:srgbClr val="000000">
                    <a:alpha val="100000"/>
                  </a:srgbClr>
                </a:solidFill>
                <a:latin typeface="微软雅黑" panose="020B0503020204020204" charset="-122"/>
                <a:ea typeface="微软雅黑" panose="020B0503020204020204" charset="-122"/>
                <a:cs typeface="微软雅黑" panose="020B0503020204020204" charset="-122"/>
              </a:rPr>
              <a:t>其他资质业绩要求</a:t>
            </a:r>
            <a:endParaRPr lang="en-US" sz="110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083300" y="2051895"/>
            <a:ext cx="5435600" cy="1371600"/>
          </a:xfrm>
          <a:prstGeom prst="rect">
            <a:avLst/>
          </a:prstGeom>
          <a:ln>
            <a:headEnd type="none"/>
            <a:tailEnd type="none"/>
          </a:ln>
        </p:spPr>
        <p:txBody>
          <a:bodyPr vert="horz" wrap="square" lIns="91440" tIns="45720" rIns="91440" bIns="45720" rtlCol="0" anchor="b" anchorCtr="0"/>
          <a:lstStyle/>
          <a:p>
            <a:pPr algn="r">
              <a:lnSpc>
                <a:spcPct val="100000"/>
              </a:lnSpc>
              <a:spcBef>
                <a:spcPts val="0"/>
              </a:spcBef>
              <a:defRPr/>
            </a:pPr>
            <a:r>
              <a:rPr lang="en-US" sz="3600" b="1" i="0">
                <a:solidFill>
                  <a:srgbClr val="000000">
                    <a:alpha val="100000"/>
                  </a:srgbClr>
                </a:solidFill>
                <a:latin typeface="微软雅黑" panose="020B0503020204020204" charset="-122"/>
                <a:ea typeface="微软雅黑" panose="020B0503020204020204" charset="-122"/>
                <a:cs typeface="微软雅黑" panose="020B0503020204020204" charset="-122"/>
              </a:rPr>
              <a:t>具体资质审查实例</a:t>
            </a:r>
            <a:endParaRPr lang="en-US" sz="1100"/>
          </a:p>
        </p:txBody>
      </p:sp>
      <p:sp>
        <p:nvSpPr>
          <p:cNvPr id="3" name="TextBox 3"/>
          <p:cNvSpPr txBox="1"/>
          <p:nvPr/>
        </p:nvSpPr>
        <p:spPr>
          <a:xfrm>
            <a:off x="6083300" y="3429000"/>
            <a:ext cx="5435600" cy="1371600"/>
          </a:xfrm>
          <a:prstGeom prst="rect">
            <a:avLst/>
          </a:prstGeom>
          <a:ln>
            <a:headEnd type="none"/>
            <a:tailEnd type="none"/>
          </a:ln>
        </p:spPr>
        <p:txBody>
          <a:bodyPr vert="horz" wrap="square" lIns="91440" tIns="45720" rIns="91440" bIns="45720" rtlCol="0" anchor="t" anchorCtr="0"/>
          <a:lstStyle/>
          <a:p>
            <a:pPr algn="r">
              <a:lnSpc>
                <a:spcPct val="120000"/>
              </a:lnSpc>
              <a:spcBef>
                <a:spcPts val="1000"/>
              </a:spcBef>
              <a:defRPr/>
            </a:pPr>
            <a:r>
              <a:rPr lang="en-US" sz="1600" b="0" i="0">
                <a:solidFill>
                  <a:srgbClr val="000000">
                    <a:alpha val="100000"/>
                  </a:srgbClr>
                </a:solidFill>
                <a:latin typeface="微软雅黑" panose="020B0503020204020204" charset="-122"/>
                <a:ea typeface="微软雅黑" panose="020B0503020204020204" charset="-122"/>
                <a:cs typeface="微软雅黑" panose="020B0503020204020204" charset="-122"/>
              </a:rPr>
              <a:t>以施工劳务资质为例，讲解资质改革后的备案制要求，为各类别资质审查提供实践参考。</a:t>
            </a:r>
            <a:endParaRPr lang="en-US" sz="1100"/>
          </a:p>
        </p:txBody>
      </p:sp>
      <p:sp>
        <p:nvSpPr>
          <p:cNvPr id="4" name="TextBox 4"/>
          <p:cNvSpPr txBox="1"/>
          <p:nvPr/>
        </p:nvSpPr>
        <p:spPr>
          <a:xfrm>
            <a:off x="7861300" y="6409690"/>
            <a:ext cx="3657600" cy="274320"/>
          </a:xfrm>
          <a:prstGeom prst="rect">
            <a:avLst/>
          </a:prstGeom>
          <a:ln>
            <a:headEnd type="none"/>
            <a:tailEnd type="none"/>
          </a:ln>
        </p:spPr>
        <p:txBody>
          <a:bodyPr vert="horz" wrap="square" lIns="91440" tIns="45720" rIns="91440" bIns="45720" rtlCol="0" anchor="ctr" anchorCtr="0"/>
          <a:lstStyle/>
          <a:p>
            <a:pPr algn="r">
              <a:defRPr/>
            </a:pPr>
            <a:r>
              <a:rPr lang="en-US" sz="1000" b="0" i="0">
                <a:solidFill>
                  <a:srgbClr val="000000">
                    <a:alpha val="100000"/>
                  </a:srgbClr>
                </a:solidFill>
                <a:latin typeface="Arial" panose="020B0604020202020204"/>
                <a:ea typeface="Arial" panose="020B0604020202020204"/>
                <a:cs typeface="Arial" panose="020B0604020202020204"/>
              </a:rPr>
              <a:t>3</a:t>
            </a:r>
            <a:endParaRPr lang="en-US" sz="110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3d71148b-8a8b-4a3d-add6-815812ddb449"/>
          <p:cNvSpPr txBox="1"/>
          <p:nvPr/>
        </p:nvSpPr>
        <p:spPr>
          <a:xfrm>
            <a:off x="7861300" y="6409690"/>
            <a:ext cx="3657600" cy="274320"/>
          </a:xfrm>
          <a:prstGeom prst="rect">
            <a:avLst/>
          </a:prstGeom>
          <a:ln>
            <a:headEnd type="none"/>
            <a:tailEnd type="none"/>
          </a:ln>
        </p:spPr>
        <p:txBody>
          <a:bodyPr vert="horz" wrap="square" lIns="91440" tIns="45720" rIns="91440" bIns="45720" rtlCol="0" anchor="ctr" anchorCtr="0"/>
          <a:lstStyle/>
          <a:p>
            <a:pPr algn="r">
              <a:defRPr/>
            </a:pPr>
            <a:r>
              <a:rPr lang="en-US" sz="1000" b="0" i="0">
                <a:solidFill>
                  <a:srgbClr val="000000">
                    <a:alpha val="100000"/>
                  </a:srgbClr>
                </a:solidFill>
                <a:latin typeface="Arial" panose="020B0604020202020204"/>
                <a:ea typeface="Arial" panose="020B0604020202020204"/>
                <a:cs typeface="Arial" panose="020B0604020202020204"/>
              </a:rPr>
              <a:t>4</a:t>
            </a:r>
            <a:endParaRPr lang="en-US" sz="1100"/>
          </a:p>
        </p:txBody>
      </p:sp>
      <p:grpSp>
        <p:nvGrpSpPr>
          <p:cNvPr id="3" name="Group 3"/>
          <p:cNvGrpSpPr/>
          <p:nvPr>
            <p:custDataLst>
              <p:tags r:id="rId1"/>
            </p:custDataLst>
          </p:nvPr>
        </p:nvGrpSpPr>
        <p:grpSpPr>
          <a:xfrm rot="0">
            <a:off x="-50800" y="1143000"/>
            <a:ext cx="12192000" cy="5946140"/>
            <a:chOff x="0" y="911860"/>
            <a:chExt cx="12192000" cy="5946140"/>
          </a:xfrm>
        </p:grpSpPr>
        <p:sp>
          <p:nvSpPr>
            <p:cNvPr id="4" name="AutoShape 4"/>
            <p:cNvSpPr/>
            <p:nvPr/>
          </p:nvSpPr>
          <p:spPr>
            <a:xfrm>
              <a:off x="0" y="6642000"/>
              <a:ext cx="12192000" cy="216000"/>
            </a:xfrm>
            <a:custGeom>
              <a:avLst/>
              <a:gdLst/>
              <a:ahLst/>
              <a:cxnLst/>
              <a:rect l="l" t="t" r="r" b="b"/>
              <a:pathLst>
                <a:path w="12192000" h="165100">
                  <a:moveTo>
                    <a:pt x="0" y="0"/>
                  </a:moveTo>
                  <a:lnTo>
                    <a:pt x="12192000" y="0"/>
                  </a:lnTo>
                  <a:lnTo>
                    <a:pt x="12192000" y="165100"/>
                  </a:lnTo>
                  <a:lnTo>
                    <a:pt x="0" y="165100"/>
                  </a:lnTo>
                  <a:close/>
                </a:path>
              </a:pathLst>
            </a:custGeom>
            <a:solidFill>
              <a:srgbClr val="0BB1A9">
                <a:alpha val="100000"/>
              </a:srgbClr>
            </a:solidFill>
            <a:ln>
              <a:prstDash val="solid"/>
              <a:headEnd type="none"/>
              <a:tailEnd type="none"/>
            </a:ln>
          </p:spPr>
        </p:sp>
        <p:sp>
          <p:nvSpPr>
            <p:cNvPr id="5" name="TextBox 5"/>
            <p:cNvSpPr txBox="1"/>
            <p:nvPr/>
          </p:nvSpPr>
          <p:spPr>
            <a:xfrm>
              <a:off x="660400" y="911860"/>
              <a:ext cx="10858500" cy="1104265"/>
            </a:xfrm>
            <a:prstGeom prst="rect">
              <a:avLst/>
            </a:prstGeom>
            <a:ln>
              <a:headEnd type="none" w="med" len="med"/>
              <a:tailEnd type="none" w="med" len="med"/>
            </a:ln>
          </p:spPr>
          <p:style>
            <a:lnRef idx="0">
              <a:srgbClr val="FFFFFF"/>
            </a:lnRef>
            <a:fillRef idx="3">
              <a:schemeClr val="accent5"/>
            </a:fillRef>
            <a:effectRef idx="0">
              <a:srgbClr val="FFFFFF"/>
            </a:effectRef>
            <a:fontRef idx="minor">
              <a:schemeClr val="lt1"/>
            </a:fontRef>
          </p:style>
          <p:txBody>
            <a:bodyPr vert="horz" wrap="square" lIns="91440" tIns="45720" rIns="91440" bIns="45720" rtlCol="0" anchor="ctr" anchorCtr="0"/>
            <a:lstStyle/>
            <a:p>
              <a:pPr algn="l">
                <a:defRPr/>
              </a:pPr>
              <a:r>
                <a:rPr lang="en-US" sz="2400" b="1" i="0">
                  <a:solidFill>
                    <a:srgbClr val="000000">
                      <a:alpha val="100000"/>
                    </a:srgbClr>
                  </a:solidFill>
                  <a:latin typeface="微软雅黑" panose="020B0503020204020204" charset="-122"/>
                  <a:ea typeface="微软雅黑" panose="020B0503020204020204" charset="-122"/>
                  <a:cs typeface="微软雅黑" panose="020B0503020204020204" charset="-122"/>
                </a:rPr>
                <a:t>自2021年7月1日起，建筑业企业施工劳务资质由审批制改为备案制，由设区市住建部门当场办理，</a:t>
              </a:r>
              <a:r>
                <a:rPr lang="en-US" sz="2400" b="1" i="0">
                  <a:solidFill>
                    <a:srgbClr val="000000">
                      <a:alpha val="100000"/>
                    </a:srgbClr>
                  </a:solidFill>
                  <a:latin typeface="微软雅黑" panose="020B0503020204020204" charset="-122"/>
                  <a:ea typeface="微软雅黑" panose="020B0503020204020204" charset="-122"/>
                  <a:cs typeface="微软雅黑" panose="020B0503020204020204" charset="-122"/>
                </a:rPr>
                <a:t>不再考核社保，经营场所可为自有或租赁，需出具相应权属证明或租赁协议。</a:t>
              </a:r>
              <a:endParaRPr lang="en-US" sz="1100"/>
            </a:p>
          </p:txBody>
        </p:sp>
        <p:grpSp>
          <p:nvGrpSpPr>
            <p:cNvPr id="6" name="Group 6"/>
            <p:cNvGrpSpPr/>
            <p:nvPr/>
          </p:nvGrpSpPr>
          <p:grpSpPr>
            <a:xfrm rot="0">
              <a:off x="660400" y="2683153"/>
              <a:ext cx="3223429" cy="3450947"/>
              <a:chOff x="660400" y="2927066"/>
              <a:chExt cx="3223429" cy="3450947"/>
            </a:xfrm>
          </p:grpSpPr>
          <p:sp>
            <p:nvSpPr>
              <p:cNvPr id="7" name="TextBox 7"/>
              <p:cNvSpPr txBox="1"/>
              <p:nvPr>
                <p:custDataLst>
                  <p:tags r:id="rId2"/>
                </p:custDataLst>
              </p:nvPr>
            </p:nvSpPr>
            <p:spPr>
              <a:xfrm>
                <a:off x="660400" y="3575065"/>
                <a:ext cx="3223429" cy="648000"/>
              </a:xfrm>
              <a:prstGeom prst="rect">
                <a:avLst/>
              </a:prstGeom>
              <a:ln>
                <a:headEnd type="none"/>
                <a:tailEnd type="none"/>
              </a:ln>
            </p:spPr>
            <p:txBody>
              <a:bodyPr vert="horz" wrap="square" lIns="91440" tIns="45720" rIns="91440" bIns="45720" rtlCol="0" anchor="b" anchorCtr="0"/>
              <a:lstStyle/>
              <a:p>
                <a:pPr algn="l">
                  <a:defRPr/>
                </a:pPr>
                <a:r>
                  <a:rPr lang="en-US" sz="1800" b="1" i="0">
                    <a:solidFill>
                      <a:srgbClr val="000000">
                        <a:alpha val="100000"/>
                      </a:srgbClr>
                    </a:solidFill>
                    <a:latin typeface="微软雅黑" panose="020B0503020204020204" charset="-122"/>
                    <a:ea typeface="微软雅黑" panose="020B0503020204020204" charset="-122"/>
                    <a:cs typeface="微软雅黑" panose="020B0503020204020204" charset="-122"/>
                  </a:rPr>
                  <a:t>资质改革规定</a:t>
                </a:r>
                <a:endParaRPr lang="en-US" sz="1100"/>
              </a:p>
            </p:txBody>
          </p:sp>
          <p:sp>
            <p:nvSpPr>
              <p:cNvPr id="8" name="TextBox 8"/>
              <p:cNvSpPr txBox="1"/>
              <p:nvPr>
                <p:custDataLst>
                  <p:tags r:id="rId3"/>
                </p:custDataLst>
              </p:nvPr>
            </p:nvSpPr>
            <p:spPr>
              <a:xfrm>
                <a:off x="660400" y="4223063"/>
                <a:ext cx="3223429" cy="2154950"/>
              </a:xfrm>
              <a:prstGeom prst="rect">
                <a:avLst/>
              </a:prstGeom>
              <a:ln>
                <a:headEnd type="none"/>
                <a:tailEnd type="none"/>
              </a:ln>
            </p:spPr>
            <p:txBody>
              <a:bodyPr vert="horz" wrap="square" lIns="91440" tIns="45720" rIns="91440" bIns="45720" rtlCol="0" anchor="t" anchorCtr="0"/>
              <a:lstStyle/>
              <a:p>
                <a:pPr algn="l">
                  <a:lnSpc>
                    <a:spcPct val="120000"/>
                  </a:lnSpc>
                  <a:defRPr/>
                </a:pPr>
                <a:r>
                  <a:rPr lang="en-US" sz="1200" b="0" i="0">
                    <a:solidFill>
                      <a:srgbClr val="000000">
                        <a:alpha val="100000"/>
                      </a:srgbClr>
                    </a:solidFill>
                    <a:latin typeface="微软雅黑" panose="020B0503020204020204" charset="-122"/>
                    <a:ea typeface="微软雅黑" panose="020B0503020204020204" charset="-122"/>
                    <a:cs typeface="微软雅黑" panose="020B0503020204020204" charset="-122"/>
                  </a:rPr>
                  <a:t>自2021年7月1日起，建筑业企业施工劳务资质由审批制改为备案制，由企业注册地设区市住房和城乡建设主管部门办理备案手续。</a:t>
                </a:r>
                <a:endParaRPr lang="en-US" sz="1100"/>
              </a:p>
            </p:txBody>
          </p:sp>
          <p:sp>
            <p:nvSpPr>
              <p:cNvPr id="9" name="TextBox 9"/>
              <p:cNvSpPr txBox="1"/>
              <p:nvPr>
                <p:custDataLst>
                  <p:tags r:id="rId4"/>
                </p:custDataLst>
              </p:nvPr>
            </p:nvSpPr>
            <p:spPr>
              <a:xfrm>
                <a:off x="660400" y="2927066"/>
                <a:ext cx="3223429" cy="648000"/>
              </a:xfrm>
              <a:prstGeom prst="rect">
                <a:avLst/>
              </a:prstGeom>
              <a:ln>
                <a:prstDash val="solid"/>
                <a:headEnd type="none"/>
                <a:tailEnd type="none"/>
              </a:ln>
            </p:spPr>
            <p:txBody>
              <a:bodyPr vert="horz" wrap="none" lIns="91440" tIns="45720" rIns="91440" bIns="45720" rtlCol="0" anchor="b" anchorCtr="0"/>
              <a:lstStyle/>
              <a:p>
                <a:pPr algn="l">
                  <a:defRPr/>
                </a:pPr>
                <a:r>
                  <a:rPr lang="en-US" sz="3200" b="1" i="0">
                    <a:solidFill>
                      <a:srgbClr val="0BB1A9">
                        <a:alpha val="100000"/>
                      </a:srgbClr>
                    </a:solidFill>
                    <a:latin typeface="Arial" panose="020B0604020202020204"/>
                    <a:ea typeface="Arial" panose="020B0604020202020204"/>
                    <a:cs typeface="Arial" panose="020B0604020202020204"/>
                  </a:rPr>
                  <a:t>01.</a:t>
                </a:r>
                <a:endParaRPr lang="en-US" sz="1100"/>
              </a:p>
            </p:txBody>
          </p:sp>
        </p:grpSp>
        <p:grpSp>
          <p:nvGrpSpPr>
            <p:cNvPr id="10" name="Group 10"/>
            <p:cNvGrpSpPr/>
            <p:nvPr/>
          </p:nvGrpSpPr>
          <p:grpSpPr>
            <a:xfrm rot="0">
              <a:off x="4477936" y="2683153"/>
              <a:ext cx="3223429" cy="3450947"/>
              <a:chOff x="4477936" y="2927066"/>
              <a:chExt cx="3223429" cy="3450947"/>
            </a:xfrm>
          </p:grpSpPr>
          <p:sp>
            <p:nvSpPr>
              <p:cNvPr id="11" name="TextBox 11"/>
              <p:cNvSpPr txBox="1"/>
              <p:nvPr>
                <p:custDataLst>
                  <p:tags r:id="rId5"/>
                </p:custDataLst>
              </p:nvPr>
            </p:nvSpPr>
            <p:spPr>
              <a:xfrm>
                <a:off x="4477936" y="3575065"/>
                <a:ext cx="3223429" cy="648000"/>
              </a:xfrm>
              <a:prstGeom prst="rect">
                <a:avLst/>
              </a:prstGeom>
              <a:ln>
                <a:headEnd type="none"/>
                <a:tailEnd type="none"/>
              </a:ln>
            </p:spPr>
            <p:txBody>
              <a:bodyPr vert="horz" wrap="square" lIns="91440" tIns="45720" rIns="91440" bIns="45720" rtlCol="0" anchor="b" anchorCtr="0"/>
              <a:lstStyle/>
              <a:p>
                <a:pPr algn="l">
                  <a:defRPr/>
                </a:pPr>
                <a:r>
                  <a:rPr lang="en-US" sz="1800" b="1" i="0">
                    <a:solidFill>
                      <a:srgbClr val="000000">
                        <a:alpha val="100000"/>
                      </a:srgbClr>
                    </a:solidFill>
                    <a:latin typeface="微软雅黑" panose="020B0503020204020204" charset="-122"/>
                    <a:ea typeface="微软雅黑" panose="020B0503020204020204" charset="-122"/>
                    <a:cs typeface="微软雅黑" panose="020B0503020204020204" charset="-122"/>
                  </a:rPr>
                  <a:t>备案办理要求</a:t>
                </a:r>
                <a:endParaRPr lang="en-US" sz="1100"/>
              </a:p>
            </p:txBody>
          </p:sp>
          <p:sp>
            <p:nvSpPr>
              <p:cNvPr id="12" name="TextBox 12"/>
              <p:cNvSpPr txBox="1"/>
              <p:nvPr>
                <p:custDataLst>
                  <p:tags r:id="rId6"/>
                </p:custDataLst>
              </p:nvPr>
            </p:nvSpPr>
            <p:spPr>
              <a:xfrm>
                <a:off x="4477936" y="4223063"/>
                <a:ext cx="3223429" cy="2154950"/>
              </a:xfrm>
              <a:prstGeom prst="rect">
                <a:avLst/>
              </a:prstGeom>
              <a:ln>
                <a:headEnd type="none"/>
                <a:tailEnd type="none"/>
              </a:ln>
            </p:spPr>
            <p:txBody>
              <a:bodyPr vert="horz" wrap="square" lIns="91440" tIns="45720" rIns="91440" bIns="45720" rtlCol="0" anchor="t" anchorCtr="0"/>
              <a:lstStyle/>
              <a:p>
                <a:pPr algn="l">
                  <a:lnSpc>
                    <a:spcPct val="120000"/>
                  </a:lnSpc>
                  <a:defRPr/>
                </a:pPr>
                <a:r>
                  <a:rPr lang="en-US" sz="1200" b="0" i="0">
                    <a:solidFill>
                      <a:srgbClr val="000000">
                        <a:alpha val="100000"/>
                      </a:srgbClr>
                    </a:solidFill>
                    <a:latin typeface="微软雅黑" panose="020B0503020204020204" charset="-122"/>
                    <a:ea typeface="微软雅黑" panose="020B0503020204020204" charset="-122"/>
                    <a:cs typeface="微软雅黑" panose="020B0503020204020204" charset="-122"/>
                  </a:rPr>
                  <a:t>企业需提交材料包括名称、信用代码、地址、法人信息、净资产、技术负责人及工人材料等。由设区市住建部门当场办理备案，技术负责人和工人不再考核社保。</a:t>
                </a:r>
                <a:endParaRPr lang="en-US" sz="1100"/>
              </a:p>
            </p:txBody>
          </p:sp>
          <p:sp>
            <p:nvSpPr>
              <p:cNvPr id="13" name="TextBox 13"/>
              <p:cNvSpPr txBox="1"/>
              <p:nvPr>
                <p:custDataLst>
                  <p:tags r:id="rId7"/>
                </p:custDataLst>
              </p:nvPr>
            </p:nvSpPr>
            <p:spPr>
              <a:xfrm>
                <a:off x="4477936" y="2927066"/>
                <a:ext cx="3223429" cy="648000"/>
              </a:xfrm>
              <a:prstGeom prst="rect">
                <a:avLst/>
              </a:prstGeom>
              <a:ln>
                <a:prstDash val="solid"/>
                <a:headEnd type="none"/>
                <a:tailEnd type="none"/>
              </a:ln>
            </p:spPr>
            <p:txBody>
              <a:bodyPr vert="horz" wrap="none" lIns="91440" tIns="45720" rIns="91440" bIns="45720" rtlCol="0" anchor="b" anchorCtr="0"/>
              <a:lstStyle/>
              <a:p>
                <a:pPr algn="l">
                  <a:defRPr/>
                </a:pPr>
                <a:r>
                  <a:rPr lang="en-US" sz="3200" b="1" i="0">
                    <a:solidFill>
                      <a:srgbClr val="0BB1A9">
                        <a:alpha val="100000"/>
                      </a:srgbClr>
                    </a:solidFill>
                    <a:latin typeface="Arial" panose="020B0604020202020204"/>
                    <a:ea typeface="Arial" panose="020B0604020202020204"/>
                    <a:cs typeface="Arial" panose="020B0604020202020204"/>
                  </a:rPr>
                  <a:t>02.</a:t>
                </a:r>
                <a:endParaRPr lang="en-US" sz="1100"/>
              </a:p>
            </p:txBody>
          </p:sp>
        </p:grpSp>
        <p:grpSp>
          <p:nvGrpSpPr>
            <p:cNvPr id="14" name="Group 14"/>
            <p:cNvGrpSpPr/>
            <p:nvPr/>
          </p:nvGrpSpPr>
          <p:grpSpPr>
            <a:xfrm rot="0">
              <a:off x="8295471" y="2683153"/>
              <a:ext cx="3223429" cy="3450947"/>
              <a:chOff x="8295471" y="2927066"/>
              <a:chExt cx="3223429" cy="3450947"/>
            </a:xfrm>
          </p:grpSpPr>
          <p:sp>
            <p:nvSpPr>
              <p:cNvPr id="15" name="TextBox 15"/>
              <p:cNvSpPr txBox="1"/>
              <p:nvPr>
                <p:custDataLst>
                  <p:tags r:id="rId8"/>
                </p:custDataLst>
              </p:nvPr>
            </p:nvSpPr>
            <p:spPr>
              <a:xfrm>
                <a:off x="8295471" y="3575065"/>
                <a:ext cx="3223429" cy="648000"/>
              </a:xfrm>
              <a:prstGeom prst="rect">
                <a:avLst/>
              </a:prstGeom>
              <a:ln>
                <a:headEnd type="none"/>
                <a:tailEnd type="none"/>
              </a:ln>
            </p:spPr>
            <p:txBody>
              <a:bodyPr vert="horz" wrap="square" lIns="91440" tIns="45720" rIns="91440" bIns="45720" rtlCol="0" anchor="b" anchorCtr="0"/>
              <a:lstStyle/>
              <a:p>
                <a:pPr algn="l">
                  <a:defRPr/>
                </a:pPr>
                <a:r>
                  <a:rPr lang="en-US" sz="1800" b="1" i="0">
                    <a:solidFill>
                      <a:srgbClr val="000000">
                        <a:alpha val="100000"/>
                      </a:srgbClr>
                    </a:solidFill>
                    <a:latin typeface="微软雅黑" panose="020B0503020204020204" charset="-122"/>
                    <a:ea typeface="微软雅黑" panose="020B0503020204020204" charset="-122"/>
                    <a:cs typeface="微软雅黑" panose="020B0503020204020204" charset="-122"/>
                  </a:rPr>
                  <a:t>经营场所认定</a:t>
                </a:r>
                <a:endParaRPr lang="en-US" sz="1100"/>
              </a:p>
            </p:txBody>
          </p:sp>
          <p:sp>
            <p:nvSpPr>
              <p:cNvPr id="16" name="TextBox 16"/>
              <p:cNvSpPr txBox="1"/>
              <p:nvPr>
                <p:custDataLst>
                  <p:tags r:id="rId9"/>
                </p:custDataLst>
              </p:nvPr>
            </p:nvSpPr>
            <p:spPr>
              <a:xfrm>
                <a:off x="8295471" y="4223063"/>
                <a:ext cx="3223429" cy="2154950"/>
              </a:xfrm>
              <a:prstGeom prst="rect">
                <a:avLst/>
              </a:prstGeom>
              <a:ln>
                <a:headEnd type="none"/>
                <a:tailEnd type="none"/>
              </a:ln>
            </p:spPr>
            <p:txBody>
              <a:bodyPr vert="horz" wrap="square" lIns="91440" tIns="45720" rIns="91440" bIns="45720" rtlCol="0" anchor="t" anchorCtr="0"/>
              <a:lstStyle/>
              <a:p>
                <a:pPr algn="l">
                  <a:lnSpc>
                    <a:spcPct val="120000"/>
                  </a:lnSpc>
                  <a:defRPr/>
                </a:pPr>
                <a:r>
                  <a:rPr lang="en-US" sz="1200" b="0" i="0">
                    <a:solidFill>
                      <a:srgbClr val="000000">
                        <a:alpha val="100000"/>
                      </a:srgbClr>
                    </a:solidFill>
                    <a:latin typeface="微软雅黑" panose="020B0503020204020204" charset="-122"/>
                    <a:ea typeface="微软雅黑" panose="020B0503020204020204" charset="-122"/>
                    <a:cs typeface="微软雅黑" panose="020B0503020204020204" charset="-122"/>
                  </a:rPr>
                  <a:t>自有产权经营场所需出具产权证复印件；租用或借用的，需出具出租（借）方产权证和双方租赁合同或借用协议。</a:t>
                </a:r>
                <a:r>
                  <a:rPr lang="zh-CN" altLang="en-US" sz="1200" b="0" i="0">
                    <a:solidFill>
                      <a:srgbClr val="000000">
                        <a:alpha val="100000"/>
                      </a:srgbClr>
                    </a:solidFill>
                    <a:latin typeface="微软雅黑" panose="020B0503020204020204" charset="-122"/>
                    <a:ea typeface="微软雅黑" panose="020B0503020204020204" charset="-122"/>
                    <a:cs typeface="微软雅黑" panose="020B0503020204020204" charset="-122"/>
                  </a:rPr>
                  <a:t>无法提供产权证书的，需提交办公场所安全鉴定报告及乡镇级及以上人民政府或市（区）街道办事处级别出具的场所使用证明。</a:t>
                </a:r>
                <a:endParaRPr lang="zh-CN" altLang="en-US" sz="1200" b="0" i="0">
                  <a:solidFill>
                    <a:srgbClr val="000000">
                      <a:alpha val="100000"/>
                    </a:srgbClr>
                  </a:solidFill>
                  <a:latin typeface="微软雅黑" panose="020B0503020204020204" charset="-122"/>
                  <a:ea typeface="微软雅黑" panose="020B0503020204020204" charset="-122"/>
                  <a:cs typeface="微软雅黑" panose="020B0503020204020204" charset="-122"/>
                </a:endParaRPr>
              </a:p>
            </p:txBody>
          </p:sp>
          <p:sp>
            <p:nvSpPr>
              <p:cNvPr id="17" name="TextBox 17"/>
              <p:cNvSpPr txBox="1"/>
              <p:nvPr>
                <p:custDataLst>
                  <p:tags r:id="rId10"/>
                </p:custDataLst>
              </p:nvPr>
            </p:nvSpPr>
            <p:spPr>
              <a:xfrm>
                <a:off x="8295471" y="2927066"/>
                <a:ext cx="3223429" cy="648000"/>
              </a:xfrm>
              <a:prstGeom prst="rect">
                <a:avLst/>
              </a:prstGeom>
              <a:ln>
                <a:prstDash val="solid"/>
                <a:headEnd type="none"/>
                <a:tailEnd type="none"/>
              </a:ln>
            </p:spPr>
            <p:txBody>
              <a:bodyPr vert="horz" wrap="none" lIns="91440" tIns="45720" rIns="91440" bIns="45720" rtlCol="0" anchor="b" anchorCtr="0"/>
              <a:lstStyle/>
              <a:p>
                <a:pPr algn="l">
                  <a:defRPr/>
                </a:pPr>
                <a:r>
                  <a:rPr lang="en-US" sz="3200" b="1" i="0">
                    <a:solidFill>
                      <a:srgbClr val="0BB1A9">
                        <a:alpha val="100000"/>
                      </a:srgbClr>
                    </a:solidFill>
                    <a:latin typeface="Arial" panose="020B0604020202020204"/>
                    <a:ea typeface="Arial" panose="020B0604020202020204"/>
                    <a:cs typeface="Arial" panose="020B0604020202020204"/>
                  </a:rPr>
                  <a:t>03.</a:t>
                </a:r>
                <a:endParaRPr lang="en-US" sz="1100"/>
              </a:p>
            </p:txBody>
          </p:sp>
        </p:grpSp>
      </p:grpSp>
      <p:sp>
        <p:nvSpPr>
          <p:cNvPr id="18" name="TextBox 18"/>
          <p:cNvSpPr txBox="1"/>
          <p:nvPr/>
        </p:nvSpPr>
        <p:spPr>
          <a:xfrm>
            <a:off x="660400" y="128587"/>
            <a:ext cx="10858500" cy="900112"/>
          </a:xfrm>
          <a:prstGeom prst="rect">
            <a:avLst/>
          </a:prstGeom>
          <a:ln>
            <a:headEnd type="none"/>
            <a:tailEnd type="none"/>
          </a:ln>
        </p:spPr>
        <p:txBody>
          <a:bodyPr vert="horz" wrap="square" lIns="91440" tIns="45720" rIns="91440" bIns="45720" rtlCol="0" anchor="b" anchorCtr="0"/>
          <a:lstStyle/>
          <a:p>
            <a:pPr algn="l">
              <a:lnSpc>
                <a:spcPct val="100000"/>
              </a:lnSpc>
              <a:spcBef>
                <a:spcPts val="0"/>
              </a:spcBef>
              <a:defRPr/>
            </a:pPr>
            <a:r>
              <a:rPr lang="en-US" sz="2800" b="1" i="0">
                <a:solidFill>
                  <a:srgbClr val="000000">
                    <a:alpha val="100000"/>
                  </a:srgbClr>
                </a:solidFill>
                <a:latin typeface="微软雅黑" panose="020B0503020204020204" charset="-122"/>
                <a:ea typeface="微软雅黑" panose="020B0503020204020204" charset="-122"/>
                <a:cs typeface="微软雅黑" panose="020B0503020204020204" charset="-122"/>
              </a:rPr>
              <a:t>施工劳务资质备案</a:t>
            </a:r>
            <a:endParaRPr lang="en-US" sz="110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083300" y="2051895"/>
            <a:ext cx="5435600" cy="1371600"/>
          </a:xfrm>
          <a:prstGeom prst="rect">
            <a:avLst/>
          </a:prstGeom>
          <a:ln>
            <a:headEnd type="none"/>
            <a:tailEnd type="none"/>
          </a:ln>
        </p:spPr>
        <p:txBody>
          <a:bodyPr vert="horz" wrap="square" lIns="91440" tIns="45720" rIns="91440" bIns="45720" rtlCol="0" anchor="b" anchorCtr="0"/>
          <a:lstStyle/>
          <a:p>
            <a:pPr algn="r">
              <a:lnSpc>
                <a:spcPct val="100000"/>
              </a:lnSpc>
              <a:spcBef>
                <a:spcPts val="0"/>
              </a:spcBef>
              <a:defRPr/>
            </a:pPr>
            <a:r>
              <a:rPr lang="en-US" sz="3600" b="1" i="0">
                <a:solidFill>
                  <a:srgbClr val="000000">
                    <a:alpha val="100000"/>
                  </a:srgbClr>
                </a:solidFill>
                <a:latin typeface="微软雅黑" panose="020B0503020204020204" charset="-122"/>
                <a:ea typeface="微软雅黑" panose="020B0503020204020204" charset="-122"/>
                <a:cs typeface="微软雅黑" panose="020B0503020204020204" charset="-122"/>
              </a:rPr>
              <a:t>典型案例分析</a:t>
            </a:r>
            <a:endParaRPr lang="en-US" sz="1100"/>
          </a:p>
        </p:txBody>
      </p:sp>
      <p:sp>
        <p:nvSpPr>
          <p:cNvPr id="3" name="TextBox 3"/>
          <p:cNvSpPr txBox="1"/>
          <p:nvPr/>
        </p:nvSpPr>
        <p:spPr>
          <a:xfrm>
            <a:off x="6083300" y="3429000"/>
            <a:ext cx="5435600" cy="1371600"/>
          </a:xfrm>
          <a:prstGeom prst="rect">
            <a:avLst/>
          </a:prstGeom>
          <a:ln>
            <a:headEnd type="none"/>
            <a:tailEnd type="none"/>
          </a:ln>
        </p:spPr>
        <p:txBody>
          <a:bodyPr vert="horz" wrap="square" lIns="91440" tIns="45720" rIns="91440" bIns="45720" rtlCol="0" anchor="t" anchorCtr="0"/>
          <a:lstStyle/>
          <a:p>
            <a:pPr algn="r">
              <a:lnSpc>
                <a:spcPct val="120000"/>
              </a:lnSpc>
              <a:spcBef>
                <a:spcPts val="1000"/>
              </a:spcBef>
              <a:defRPr/>
            </a:pPr>
            <a:r>
              <a:rPr lang="en-US" sz="1600" b="0" i="0">
                <a:solidFill>
                  <a:srgbClr val="000000">
                    <a:alpha val="100000"/>
                  </a:srgbClr>
                </a:solidFill>
                <a:latin typeface="微软雅黑" panose="020B0503020204020204" charset="-122"/>
                <a:ea typeface="微软雅黑" panose="020B0503020204020204" charset="-122"/>
                <a:cs typeface="微软雅黑" panose="020B0503020204020204" charset="-122"/>
              </a:rPr>
              <a:t>通过分析实际申报案例中的常见错误与审查结果，直观展示资质审查的关键要点和判定标准，为申报企业提供警示与参考。</a:t>
            </a:r>
            <a:endParaRPr lang="en-US" sz="1100"/>
          </a:p>
        </p:txBody>
      </p:sp>
      <p:sp>
        <p:nvSpPr>
          <p:cNvPr id="4" name="TextBox 4"/>
          <p:cNvSpPr txBox="1"/>
          <p:nvPr/>
        </p:nvSpPr>
        <p:spPr>
          <a:xfrm>
            <a:off x="7861300" y="6409690"/>
            <a:ext cx="3657600" cy="274320"/>
          </a:xfrm>
          <a:prstGeom prst="rect">
            <a:avLst/>
          </a:prstGeom>
          <a:ln>
            <a:headEnd type="none"/>
            <a:tailEnd type="none"/>
          </a:ln>
        </p:spPr>
        <p:txBody>
          <a:bodyPr vert="horz" wrap="square" lIns="91440" tIns="45720" rIns="91440" bIns="45720" rtlCol="0" anchor="ctr" anchorCtr="0"/>
          <a:lstStyle/>
          <a:p>
            <a:pPr algn="r">
              <a:defRPr/>
            </a:pPr>
            <a:r>
              <a:rPr lang="en-US" sz="1000" b="0" i="0">
                <a:solidFill>
                  <a:srgbClr val="000000">
                    <a:alpha val="100000"/>
                  </a:srgbClr>
                </a:solidFill>
                <a:latin typeface="Arial" panose="020B0604020202020204"/>
                <a:ea typeface="Arial" panose="020B0604020202020204"/>
                <a:cs typeface="Arial" panose="020B0604020202020204"/>
              </a:rPr>
              <a:t>3</a:t>
            </a:r>
            <a:endParaRPr lang="en-US" sz="110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64d3497-d021-4771-a0ef-c6e49d70350e"/>
          <p:cNvSpPr txBox="1"/>
          <p:nvPr/>
        </p:nvSpPr>
        <p:spPr>
          <a:xfrm>
            <a:off x="7861300" y="6409690"/>
            <a:ext cx="3657600" cy="274320"/>
          </a:xfrm>
          <a:prstGeom prst="rect">
            <a:avLst/>
          </a:prstGeom>
          <a:ln>
            <a:headEnd type="none"/>
            <a:tailEnd type="none"/>
          </a:ln>
        </p:spPr>
        <p:txBody>
          <a:bodyPr vert="horz" wrap="square" lIns="91440" tIns="45720" rIns="91440" bIns="45720" rtlCol="0" anchor="ctr" anchorCtr="0"/>
          <a:lstStyle/>
          <a:p>
            <a:pPr algn="r">
              <a:defRPr/>
            </a:pPr>
            <a:r>
              <a:rPr lang="en-US" sz="1000" b="0" i="0">
                <a:solidFill>
                  <a:srgbClr val="000000">
                    <a:alpha val="100000"/>
                  </a:srgbClr>
                </a:solidFill>
                <a:latin typeface="Arial" panose="020B0604020202020204"/>
                <a:ea typeface="Arial" panose="020B0604020202020204"/>
                <a:cs typeface="Arial" panose="020B0604020202020204"/>
              </a:rPr>
              <a:t>4</a:t>
            </a:r>
            <a:endParaRPr lang="en-US" sz="1100"/>
          </a:p>
        </p:txBody>
      </p:sp>
      <p:grpSp>
        <p:nvGrpSpPr>
          <p:cNvPr id="3" name="Group 3"/>
          <p:cNvGrpSpPr/>
          <p:nvPr/>
        </p:nvGrpSpPr>
        <p:grpSpPr>
          <a:xfrm rot="0">
            <a:off x="673101" y="1130300"/>
            <a:ext cx="10845800" cy="5003800"/>
            <a:chOff x="673101" y="1130300"/>
            <a:chExt cx="10845800" cy="5003800"/>
          </a:xfrm>
        </p:grpSpPr>
        <p:sp>
          <p:nvSpPr>
            <p:cNvPr id="4" name="TextBox 4"/>
            <p:cNvSpPr txBox="1"/>
            <p:nvPr/>
          </p:nvSpPr>
          <p:spPr>
            <a:xfrm>
              <a:off x="673101" y="1130300"/>
              <a:ext cx="10845800" cy="1149350"/>
            </a:xfrm>
            <a:prstGeom prst="rect">
              <a:avLst/>
            </a:prstGeom>
            <a:ln>
              <a:headEnd type="none"/>
              <a:tailEnd type="none"/>
            </a:ln>
          </p:spPr>
          <p:txBody>
            <a:bodyPr vert="horz" wrap="square" lIns="91440" tIns="45720" rIns="91440" bIns="45720" rtlCol="0" anchor="ctr" anchorCtr="0"/>
            <a:lstStyle/>
            <a:p>
              <a:pPr algn="ctr">
                <a:spcBef>
                  <a:spcPts val="0"/>
                </a:spcBef>
                <a:spcAft>
                  <a:spcPts val="0"/>
                </a:spcAft>
                <a:defRPr/>
              </a:pPr>
              <a:r>
                <a:rPr lang="en-US" sz="2400" b="1" i="0" strike="noStrike">
                  <a:solidFill>
                    <a:srgbClr val="000000">
                      <a:alpha val="100000"/>
                    </a:srgbClr>
                  </a:solidFill>
                  <a:latin typeface="微软雅黑" panose="020B0503020204020204" charset="-122"/>
                  <a:ea typeface="微软雅黑" panose="020B0503020204020204" charset="-122"/>
                  <a:cs typeface="微软雅黑" panose="020B0503020204020204" charset="-122"/>
                </a:rPr>
                <a:t>聚焦人员社保、个人业绩重复使用等常见审核不通过情形。</a:t>
              </a:r>
              <a:endParaRPr lang="en-US" sz="1100"/>
            </a:p>
          </p:txBody>
        </p:sp>
        <p:grpSp>
          <p:nvGrpSpPr>
            <p:cNvPr id="5" name="Group 5"/>
            <p:cNvGrpSpPr/>
            <p:nvPr/>
          </p:nvGrpSpPr>
          <p:grpSpPr>
            <a:xfrm rot="0">
              <a:off x="1416738" y="2457450"/>
              <a:ext cx="4056297" cy="3676650"/>
              <a:chOff x="673101" y="2457450"/>
              <a:chExt cx="2432050" cy="3676650"/>
            </a:xfrm>
          </p:grpSpPr>
          <p:sp>
            <p:nvSpPr>
              <p:cNvPr id="6" name="AutoShape 6"/>
              <p:cNvSpPr/>
              <p:nvPr/>
            </p:nvSpPr>
            <p:spPr>
              <a:xfrm>
                <a:off x="673101" y="2457450"/>
                <a:ext cx="2432050" cy="3676650"/>
              </a:xfrm>
              <a:prstGeom prst="roundRect">
                <a:avLst>
                  <a:gd name="adj" fmla="val 3352"/>
                </a:avLst>
              </a:prstGeom>
              <a:solidFill>
                <a:srgbClr val="0BB1A9">
                  <a:alpha val="100000"/>
                </a:srgbClr>
              </a:solidFill>
              <a:ln>
                <a:prstDash val="solid"/>
                <a:headEnd type="none"/>
                <a:tailEnd type="none"/>
              </a:ln>
            </p:spPr>
          </p:sp>
          <p:sp>
            <p:nvSpPr>
              <p:cNvPr id="7" name="TextBox 7"/>
              <p:cNvSpPr txBox="1"/>
              <p:nvPr/>
            </p:nvSpPr>
            <p:spPr>
              <a:xfrm>
                <a:off x="746126" y="4322109"/>
                <a:ext cx="2286002" cy="1668446"/>
              </a:xfrm>
              <a:prstGeom prst="rect">
                <a:avLst/>
              </a:prstGeom>
              <a:ln>
                <a:headEnd type="none"/>
                <a:tailEnd type="none"/>
              </a:ln>
            </p:spPr>
            <p:txBody>
              <a:bodyPr vert="horz" wrap="square" lIns="91440" tIns="45720" rIns="91440" bIns="45720" rtlCol="0" anchor="t" anchorCtr="0"/>
              <a:lstStyle/>
              <a:p>
                <a:pPr algn="ctr">
                  <a:lnSpc>
                    <a:spcPct val="120000"/>
                  </a:lnSpc>
                  <a:defRPr/>
                </a:pPr>
                <a:r>
                  <a:rPr lang="en-US" sz="1200" b="0" i="0">
                    <a:solidFill>
                      <a:srgbClr val="FFFFFF">
                        <a:alpha val="100000"/>
                      </a:srgbClr>
                    </a:solidFill>
                    <a:latin typeface="微软雅黑" panose="020B0503020204020204" charset="-122"/>
                    <a:ea typeface="微软雅黑" panose="020B0503020204020204" charset="-122"/>
                    <a:cs typeface="微软雅黑" panose="020B0503020204020204" charset="-122"/>
                  </a:rPr>
                  <a:t>企业情况：C公司申请机电总包二级，技术负责人李某某社保证明缴费单位为“XX人力资源服务有限公司”。审查结果：该技术负责人不予认定，依据导则第5.3.1条。要点：社保单位必须与申报单位一致，第三方代缴社保无效。</a:t>
                </a:r>
                <a:endParaRPr lang="en-US" sz="1100"/>
              </a:p>
            </p:txBody>
          </p:sp>
          <p:sp>
            <p:nvSpPr>
              <p:cNvPr id="8" name="TextBox 8"/>
              <p:cNvSpPr txBox="1"/>
              <p:nvPr/>
            </p:nvSpPr>
            <p:spPr>
              <a:xfrm>
                <a:off x="746125" y="3666592"/>
                <a:ext cx="2286002" cy="655517"/>
              </a:xfrm>
              <a:prstGeom prst="rect">
                <a:avLst/>
              </a:prstGeom>
              <a:ln>
                <a:headEnd type="none"/>
                <a:tailEnd type="none"/>
              </a:ln>
            </p:spPr>
            <p:txBody>
              <a:bodyPr vert="horz" wrap="square" lIns="91440" tIns="45720" rIns="91440" bIns="45720" rtlCol="0" anchor="b" anchorCtr="0"/>
              <a:lstStyle/>
              <a:p>
                <a:pPr algn="ctr">
                  <a:spcBef>
                    <a:spcPts val="0"/>
                  </a:spcBef>
                  <a:defRPr/>
                </a:pPr>
                <a:r>
                  <a:rPr lang="en-US" sz="1800" b="1" i="0">
                    <a:solidFill>
                      <a:srgbClr val="FFFFFF">
                        <a:alpha val="100000"/>
                      </a:srgbClr>
                    </a:solidFill>
                    <a:latin typeface="微软雅黑" panose="020B0503020204020204" charset="-122"/>
                    <a:ea typeface="微软雅黑" panose="020B0503020204020204" charset="-122"/>
                    <a:cs typeface="微软雅黑" panose="020B0503020204020204" charset="-122"/>
                  </a:rPr>
                  <a:t>案例：社保单位不一致</a:t>
                </a:r>
                <a:endParaRPr lang="en-US" sz="1100"/>
              </a:p>
            </p:txBody>
          </p:sp>
          <p:sp>
            <p:nvSpPr>
              <p:cNvPr id="9" name="TextBox 9"/>
              <p:cNvSpPr txBox="1"/>
              <p:nvPr/>
            </p:nvSpPr>
            <p:spPr>
              <a:xfrm>
                <a:off x="746125" y="2594417"/>
                <a:ext cx="2286002" cy="894375"/>
              </a:xfrm>
              <a:prstGeom prst="rect">
                <a:avLst/>
              </a:prstGeom>
              <a:ln>
                <a:headEnd type="none"/>
                <a:tailEnd type="none"/>
              </a:ln>
            </p:spPr>
            <p:txBody>
              <a:bodyPr vert="horz" wrap="none" lIns="91440" tIns="45720" rIns="91440" bIns="45720" rtlCol="0" anchor="b" anchorCtr="0"/>
              <a:lstStyle/>
              <a:p>
                <a:pPr algn="ctr">
                  <a:spcBef>
                    <a:spcPts val="0"/>
                  </a:spcBef>
                  <a:defRPr/>
                </a:pPr>
                <a:r>
                  <a:rPr lang="en-US" sz="4000" b="1" i="0">
                    <a:solidFill>
                      <a:srgbClr val="FFFFFF">
                        <a:alpha val="100000"/>
                      </a:srgbClr>
                    </a:solidFill>
                    <a:latin typeface="Arial" panose="020B0604020202020204"/>
                    <a:ea typeface="Arial" panose="020B0604020202020204"/>
                    <a:cs typeface="Arial" panose="020B0604020202020204"/>
                  </a:rPr>
                  <a:t>01</a:t>
                </a:r>
                <a:endParaRPr lang="en-US" sz="1100"/>
              </a:p>
            </p:txBody>
          </p:sp>
        </p:grpSp>
        <p:grpSp>
          <p:nvGrpSpPr>
            <p:cNvPr id="10" name="Group 10"/>
            <p:cNvGrpSpPr/>
            <p:nvPr/>
          </p:nvGrpSpPr>
          <p:grpSpPr>
            <a:xfrm rot="0">
              <a:off x="6706266" y="2457450"/>
              <a:ext cx="4056297" cy="3676650"/>
              <a:chOff x="3477684" y="2457450"/>
              <a:chExt cx="2432050" cy="3676650"/>
            </a:xfrm>
          </p:grpSpPr>
          <p:sp>
            <p:nvSpPr>
              <p:cNvPr id="11" name="AutoShape 11"/>
              <p:cNvSpPr/>
              <p:nvPr/>
            </p:nvSpPr>
            <p:spPr>
              <a:xfrm>
                <a:off x="3477684" y="2457450"/>
                <a:ext cx="2432050" cy="3676650"/>
              </a:xfrm>
              <a:prstGeom prst="roundRect">
                <a:avLst>
                  <a:gd name="adj" fmla="val 3457"/>
                </a:avLst>
              </a:prstGeom>
              <a:solidFill>
                <a:srgbClr val="0BB1A9">
                  <a:alpha val="100000"/>
                </a:srgbClr>
              </a:solidFill>
              <a:ln>
                <a:prstDash val="solid"/>
                <a:headEnd type="none"/>
                <a:tailEnd type="none"/>
              </a:ln>
            </p:spPr>
          </p:sp>
          <p:sp>
            <p:nvSpPr>
              <p:cNvPr id="12" name="TextBox 12"/>
              <p:cNvSpPr txBox="1"/>
              <p:nvPr/>
            </p:nvSpPr>
            <p:spPr>
              <a:xfrm>
                <a:off x="3550708" y="4322109"/>
                <a:ext cx="2286002" cy="1668446"/>
              </a:xfrm>
              <a:prstGeom prst="rect">
                <a:avLst/>
              </a:prstGeom>
              <a:ln>
                <a:headEnd type="none"/>
                <a:tailEnd type="none"/>
              </a:ln>
            </p:spPr>
            <p:txBody>
              <a:bodyPr vert="horz" wrap="square" lIns="91440" tIns="45720" rIns="91440" bIns="45720" rtlCol="0" anchor="t" anchorCtr="0"/>
              <a:lstStyle/>
              <a:p>
                <a:pPr algn="ctr">
                  <a:lnSpc>
                    <a:spcPct val="120000"/>
                  </a:lnSpc>
                  <a:defRPr/>
                </a:pPr>
                <a:r>
                  <a:rPr lang="en-US" sz="1200" b="0" i="0">
                    <a:solidFill>
                      <a:srgbClr val="FFFFFF">
                        <a:alpha val="100000"/>
                      </a:srgbClr>
                    </a:solidFill>
                    <a:latin typeface="微软雅黑" panose="020B0503020204020204" charset="-122"/>
                    <a:ea typeface="微软雅黑" panose="020B0503020204020204" charset="-122"/>
                    <a:cs typeface="微软雅黑" panose="020B0503020204020204" charset="-122"/>
                  </a:rPr>
                  <a:t>企业情况：A公司2023年使用王先生业绩获批，B公司2025年想再次使用该业绩。审查结果：业绩已在历史资质中使用，不予认定，依据导则第5.10.18条。要点：个人业绩一旦用于资质获批，不可在后续申报中重复使用。</a:t>
                </a:r>
                <a:endParaRPr lang="en-US" sz="1100"/>
              </a:p>
            </p:txBody>
          </p:sp>
          <p:sp>
            <p:nvSpPr>
              <p:cNvPr id="13" name="TextBox 13"/>
              <p:cNvSpPr txBox="1"/>
              <p:nvPr/>
            </p:nvSpPr>
            <p:spPr>
              <a:xfrm>
                <a:off x="3550708" y="3666592"/>
                <a:ext cx="2286002" cy="655517"/>
              </a:xfrm>
              <a:prstGeom prst="rect">
                <a:avLst/>
              </a:prstGeom>
              <a:ln>
                <a:headEnd type="none"/>
                <a:tailEnd type="none"/>
              </a:ln>
            </p:spPr>
            <p:txBody>
              <a:bodyPr vert="horz" wrap="square" lIns="91440" tIns="45720" rIns="91440" bIns="45720" rtlCol="0" anchor="b" anchorCtr="0"/>
              <a:lstStyle/>
              <a:p>
                <a:pPr algn="ctr">
                  <a:spcBef>
                    <a:spcPts val="0"/>
                  </a:spcBef>
                  <a:defRPr/>
                </a:pPr>
                <a:r>
                  <a:rPr lang="en-US" sz="1800" b="1" i="0">
                    <a:solidFill>
                      <a:srgbClr val="FFFFFF">
                        <a:alpha val="100000"/>
                      </a:srgbClr>
                    </a:solidFill>
                    <a:latin typeface="微软雅黑" panose="020B0503020204020204" charset="-122"/>
                    <a:ea typeface="微软雅黑" panose="020B0503020204020204" charset="-122"/>
                    <a:cs typeface="微软雅黑" panose="020B0503020204020204" charset="-122"/>
                  </a:rPr>
                  <a:t>案例：个人业绩重复使用</a:t>
                </a:r>
                <a:endParaRPr lang="en-US" sz="1100"/>
              </a:p>
            </p:txBody>
          </p:sp>
          <p:sp>
            <p:nvSpPr>
              <p:cNvPr id="14" name="TextBox 14"/>
              <p:cNvSpPr txBox="1"/>
              <p:nvPr/>
            </p:nvSpPr>
            <p:spPr>
              <a:xfrm>
                <a:off x="3550708" y="2594417"/>
                <a:ext cx="2286002" cy="894375"/>
              </a:xfrm>
              <a:prstGeom prst="rect">
                <a:avLst/>
              </a:prstGeom>
              <a:ln>
                <a:headEnd type="none"/>
                <a:tailEnd type="none"/>
              </a:ln>
            </p:spPr>
            <p:txBody>
              <a:bodyPr vert="horz" wrap="none" lIns="91440" tIns="45720" rIns="91440" bIns="45720" rtlCol="0" anchor="b" anchorCtr="0"/>
              <a:lstStyle/>
              <a:p>
                <a:pPr algn="ctr">
                  <a:spcBef>
                    <a:spcPts val="0"/>
                  </a:spcBef>
                  <a:defRPr/>
                </a:pPr>
                <a:r>
                  <a:rPr lang="en-US" sz="4000" b="1" i="0">
                    <a:solidFill>
                      <a:srgbClr val="FFFFFF">
                        <a:alpha val="100000"/>
                      </a:srgbClr>
                    </a:solidFill>
                    <a:latin typeface="Arial" panose="020B0604020202020204"/>
                    <a:ea typeface="Arial" panose="020B0604020202020204"/>
                    <a:cs typeface="Arial" panose="020B0604020202020204"/>
                  </a:rPr>
                  <a:t>02</a:t>
                </a:r>
                <a:endParaRPr lang="en-US" sz="1100"/>
              </a:p>
            </p:txBody>
          </p:sp>
        </p:grpSp>
      </p:grpSp>
      <p:sp>
        <p:nvSpPr>
          <p:cNvPr id="15" name="TextBox 15"/>
          <p:cNvSpPr txBox="1"/>
          <p:nvPr/>
        </p:nvSpPr>
        <p:spPr>
          <a:xfrm>
            <a:off x="660400" y="128587"/>
            <a:ext cx="10858500" cy="900112"/>
          </a:xfrm>
          <a:prstGeom prst="rect">
            <a:avLst/>
          </a:prstGeom>
          <a:ln>
            <a:headEnd type="none"/>
            <a:tailEnd type="none"/>
          </a:ln>
        </p:spPr>
        <p:txBody>
          <a:bodyPr vert="horz" wrap="square" lIns="91440" tIns="45720" rIns="91440" bIns="45720" rtlCol="0" anchor="b" anchorCtr="0"/>
          <a:lstStyle/>
          <a:p>
            <a:pPr algn="l">
              <a:lnSpc>
                <a:spcPct val="100000"/>
              </a:lnSpc>
              <a:spcBef>
                <a:spcPts val="0"/>
              </a:spcBef>
              <a:defRPr/>
            </a:pPr>
            <a:r>
              <a:rPr lang="en-US" sz="2800" b="1" i="0">
                <a:solidFill>
                  <a:srgbClr val="000000">
                    <a:alpha val="100000"/>
                  </a:srgbClr>
                </a:solidFill>
                <a:latin typeface="微软雅黑" panose="020B0503020204020204" charset="-122"/>
                <a:ea typeface="微软雅黑" panose="020B0503020204020204" charset="-122"/>
                <a:cs typeface="微软雅黑" panose="020B0503020204020204" charset="-122"/>
              </a:rPr>
              <a:t>人员社保与业绩案例</a:t>
            </a:r>
            <a:endParaRPr lang="en-US" sz="110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9348004e-54f1-4031-a734-3b6d6801ea33"/>
          <p:cNvSpPr txBox="1"/>
          <p:nvPr/>
        </p:nvSpPr>
        <p:spPr>
          <a:xfrm>
            <a:off x="7861300" y="6409690"/>
            <a:ext cx="3657600" cy="274320"/>
          </a:xfrm>
          <a:prstGeom prst="rect">
            <a:avLst/>
          </a:prstGeom>
          <a:ln>
            <a:headEnd type="none"/>
            <a:tailEnd type="none"/>
          </a:ln>
        </p:spPr>
        <p:txBody>
          <a:bodyPr vert="horz" wrap="square" lIns="91440" tIns="45720" rIns="91440" bIns="45720" rtlCol="0" anchor="ctr" anchorCtr="0"/>
          <a:lstStyle/>
          <a:p>
            <a:pPr algn="r">
              <a:defRPr/>
            </a:pPr>
            <a:r>
              <a:rPr lang="en-US" sz="1000" b="0" i="0">
                <a:solidFill>
                  <a:srgbClr val="000000">
                    <a:alpha val="100000"/>
                  </a:srgbClr>
                </a:solidFill>
                <a:latin typeface="Arial" panose="020B0604020202020204"/>
                <a:ea typeface="Arial" panose="020B0604020202020204"/>
                <a:cs typeface="Arial" panose="020B0604020202020204"/>
              </a:rPr>
              <a:t>4</a:t>
            </a:r>
            <a:endParaRPr lang="en-US" sz="1100"/>
          </a:p>
        </p:txBody>
      </p:sp>
      <p:grpSp>
        <p:nvGrpSpPr>
          <p:cNvPr id="3" name="Group 3"/>
          <p:cNvGrpSpPr/>
          <p:nvPr/>
        </p:nvGrpSpPr>
        <p:grpSpPr>
          <a:xfrm rot="0">
            <a:off x="0" y="1130300"/>
            <a:ext cx="12192000" cy="5727700"/>
            <a:chOff x="0" y="1130300"/>
            <a:chExt cx="12192000" cy="5727700"/>
          </a:xfrm>
        </p:grpSpPr>
        <p:sp>
          <p:nvSpPr>
            <p:cNvPr id="4" name="TextBox 4"/>
            <p:cNvSpPr txBox="1"/>
            <p:nvPr/>
          </p:nvSpPr>
          <p:spPr>
            <a:xfrm>
              <a:off x="660400" y="1130300"/>
              <a:ext cx="10858500" cy="900112"/>
            </a:xfrm>
            <a:prstGeom prst="rect">
              <a:avLst/>
            </a:prstGeom>
            <a:ln>
              <a:prstDash val="solid"/>
              <a:headEnd type="none"/>
              <a:tailEnd type="none"/>
            </a:ln>
          </p:spPr>
          <p:txBody>
            <a:bodyPr vert="horz" wrap="square" lIns="91440" tIns="45720" rIns="91440" bIns="45720" rtlCol="0" anchor="ctr" anchorCtr="0"/>
            <a:lstStyle/>
            <a:p>
              <a:pPr algn="l">
                <a:defRPr/>
              </a:pPr>
              <a:r>
                <a:rPr lang="en-US" sz="2400" b="1" i="0">
                  <a:solidFill>
                    <a:srgbClr val="000000">
                      <a:alpha val="100000"/>
                    </a:srgbClr>
                  </a:solidFill>
                  <a:latin typeface="微软雅黑" panose="020B0503020204020204" charset="-122"/>
                  <a:ea typeface="微软雅黑" panose="020B0503020204020204" charset="-122"/>
                  <a:cs typeface="微软雅黑" panose="020B0503020204020204" charset="-122"/>
                </a:rPr>
                <a:t>聚焦业绩数据等级、时效性及工程性质等影响业绩认定的关键因素。</a:t>
              </a:r>
              <a:endParaRPr lang="en-US" sz="1100"/>
            </a:p>
          </p:txBody>
        </p:sp>
        <p:sp>
          <p:nvSpPr>
            <p:cNvPr id="5" name="AutoShape 5"/>
            <p:cNvSpPr/>
            <p:nvPr/>
          </p:nvSpPr>
          <p:spPr>
            <a:xfrm>
              <a:off x="0" y="6692900"/>
              <a:ext cx="12192000" cy="165100"/>
            </a:xfrm>
            <a:custGeom>
              <a:avLst/>
              <a:gdLst/>
              <a:ahLst/>
              <a:cxnLst/>
              <a:rect l="l" t="t" r="r" b="b"/>
              <a:pathLst>
                <a:path w="12192000" h="165100">
                  <a:moveTo>
                    <a:pt x="0" y="0"/>
                  </a:moveTo>
                  <a:lnTo>
                    <a:pt x="12192000" y="0"/>
                  </a:lnTo>
                  <a:lnTo>
                    <a:pt x="12192000" y="165100"/>
                  </a:lnTo>
                  <a:lnTo>
                    <a:pt x="0" y="165100"/>
                  </a:lnTo>
                  <a:close/>
                </a:path>
              </a:pathLst>
            </a:custGeom>
            <a:solidFill>
              <a:srgbClr val="0BB1A9">
                <a:alpha val="100000"/>
              </a:srgbClr>
            </a:solidFill>
            <a:ln>
              <a:prstDash val="solid"/>
              <a:headEnd type="none"/>
              <a:tailEnd type="none"/>
            </a:ln>
          </p:spPr>
        </p:sp>
        <p:grpSp>
          <p:nvGrpSpPr>
            <p:cNvPr id="6" name="Group 6"/>
            <p:cNvGrpSpPr/>
            <p:nvPr/>
          </p:nvGrpSpPr>
          <p:grpSpPr>
            <a:xfrm rot="0">
              <a:off x="660400" y="2608544"/>
              <a:ext cx="3223429" cy="3316233"/>
              <a:chOff x="660400" y="2608544"/>
              <a:chExt cx="3223429" cy="3316233"/>
            </a:xfrm>
          </p:grpSpPr>
          <p:sp>
            <p:nvSpPr>
              <p:cNvPr id="7" name="TextBox 7"/>
              <p:cNvSpPr txBox="1"/>
              <p:nvPr/>
            </p:nvSpPr>
            <p:spPr>
              <a:xfrm>
                <a:off x="660400" y="3338795"/>
                <a:ext cx="3223429" cy="522243"/>
              </a:xfrm>
              <a:prstGeom prst="rect">
                <a:avLst/>
              </a:prstGeom>
              <a:ln>
                <a:headEnd type="none"/>
                <a:tailEnd type="none"/>
              </a:ln>
            </p:spPr>
            <p:txBody>
              <a:bodyPr vert="horz" wrap="square" lIns="91440" tIns="45720" rIns="91440" bIns="45720" rtlCol="0" anchor="b" anchorCtr="0"/>
              <a:lstStyle/>
              <a:p>
                <a:pPr algn="l">
                  <a:defRPr/>
                </a:pPr>
                <a:r>
                  <a:rPr lang="en-US" sz="1800" b="1" i="0">
                    <a:solidFill>
                      <a:srgbClr val="000000">
                        <a:alpha val="100000"/>
                      </a:srgbClr>
                    </a:solidFill>
                    <a:latin typeface="微软雅黑" panose="020B0503020204020204" charset="-122"/>
                    <a:ea typeface="微软雅黑" panose="020B0503020204020204" charset="-122"/>
                    <a:cs typeface="微软雅黑" panose="020B0503020204020204" charset="-122"/>
                  </a:rPr>
                  <a:t>案例：业绩数据等级不足</a:t>
                </a:r>
                <a:endParaRPr lang="en-US" sz="1100"/>
              </a:p>
            </p:txBody>
          </p:sp>
          <p:sp>
            <p:nvSpPr>
              <p:cNvPr id="8" name="TextBox 8"/>
              <p:cNvSpPr txBox="1"/>
              <p:nvPr/>
            </p:nvSpPr>
            <p:spPr>
              <a:xfrm>
                <a:off x="660400" y="3861039"/>
                <a:ext cx="3223429" cy="2063738"/>
              </a:xfrm>
              <a:prstGeom prst="rect">
                <a:avLst/>
              </a:prstGeom>
              <a:ln>
                <a:headEnd type="none"/>
                <a:tailEnd type="none"/>
              </a:ln>
            </p:spPr>
            <p:txBody>
              <a:bodyPr vert="horz" wrap="square" lIns="91440" tIns="45720" rIns="91440" bIns="45720" rtlCol="0" anchor="t" anchorCtr="0"/>
              <a:lstStyle/>
              <a:p>
                <a:pPr algn="l">
                  <a:lnSpc>
                    <a:spcPct val="120000"/>
                  </a:lnSpc>
                  <a:defRPr/>
                </a:pPr>
                <a:r>
                  <a:rPr lang="en-US" sz="1200" b="0" i="0">
                    <a:solidFill>
                      <a:srgbClr val="000000">
                        <a:alpha val="100000"/>
                      </a:srgbClr>
                    </a:solidFill>
                    <a:latin typeface="微软雅黑" panose="020B0503020204020204" charset="-122"/>
                    <a:ea typeface="微软雅黑" panose="020B0503020204020204" charset="-122"/>
                    <a:cs typeface="微软雅黑" panose="020B0503020204020204" charset="-122"/>
                  </a:rPr>
                  <a:t>企业情况：A公司申请建筑总包二级，提供的“XX商业中心”业绩在省信平台数据等级为C级。要点</a:t>
                </a:r>
                <a:r>
                  <a:rPr lang="zh-CN" altLang="en-US" sz="1200" b="0" i="0">
                    <a:solidFill>
                      <a:srgbClr val="000000">
                        <a:alpha val="100000"/>
                      </a:srgbClr>
                    </a:solidFill>
                    <a:latin typeface="微软雅黑" panose="020B0503020204020204" charset="-122"/>
                    <a:ea typeface="宋体" panose="02010600030101010101" pitchFamily="2" charset="-122"/>
                    <a:cs typeface="微软雅黑" panose="020B0503020204020204" charset="-122"/>
                  </a:rPr>
                  <a:t>提示</a:t>
                </a:r>
                <a:r>
                  <a:rPr lang="en-US" sz="1200" b="0" i="0">
                    <a:solidFill>
                      <a:srgbClr val="000000">
                        <a:alpha val="100000"/>
                      </a:srgbClr>
                    </a:solidFill>
                    <a:latin typeface="微软雅黑" panose="020B0503020204020204" charset="-122"/>
                    <a:ea typeface="微软雅黑" panose="020B0503020204020204" charset="-122"/>
                    <a:cs typeface="微软雅黑" panose="020B0503020204020204" charset="-122"/>
                  </a:rPr>
                  <a:t>：必须以省级平台查验结果认定业绩等级，企业截图无效。</a:t>
                </a:r>
                <a:endParaRPr lang="en-US" sz="1100"/>
              </a:p>
            </p:txBody>
          </p:sp>
          <p:sp>
            <p:nvSpPr>
              <p:cNvPr id="9" name="TextBox 9"/>
              <p:cNvSpPr txBox="1"/>
              <p:nvPr/>
            </p:nvSpPr>
            <p:spPr>
              <a:xfrm>
                <a:off x="660400" y="2608544"/>
                <a:ext cx="3223429" cy="730249"/>
              </a:xfrm>
              <a:prstGeom prst="rect">
                <a:avLst/>
              </a:prstGeom>
              <a:ln>
                <a:prstDash val="solid"/>
                <a:headEnd type="none"/>
                <a:tailEnd type="none"/>
              </a:ln>
            </p:spPr>
            <p:txBody>
              <a:bodyPr vert="horz" wrap="none" lIns="91440" tIns="45720" rIns="91440" bIns="45720" rtlCol="0" anchor="b" anchorCtr="0"/>
              <a:lstStyle/>
              <a:p>
                <a:pPr algn="l">
                  <a:defRPr/>
                </a:pPr>
                <a:r>
                  <a:rPr lang="en-US" sz="3200" b="1" i="0">
                    <a:solidFill>
                      <a:srgbClr val="0BB1A9">
                        <a:alpha val="100000"/>
                      </a:srgbClr>
                    </a:solidFill>
                    <a:latin typeface="Arial" panose="020B0604020202020204"/>
                    <a:ea typeface="Arial" panose="020B0604020202020204"/>
                    <a:cs typeface="Arial" panose="020B0604020202020204"/>
                  </a:rPr>
                  <a:t>01.</a:t>
                </a:r>
                <a:endParaRPr lang="en-US" sz="1100"/>
              </a:p>
            </p:txBody>
          </p:sp>
        </p:grpSp>
        <p:grpSp>
          <p:nvGrpSpPr>
            <p:cNvPr id="10" name="Group 10"/>
            <p:cNvGrpSpPr/>
            <p:nvPr/>
          </p:nvGrpSpPr>
          <p:grpSpPr>
            <a:xfrm rot="0">
              <a:off x="4477935" y="2608544"/>
              <a:ext cx="3223429" cy="3316233"/>
              <a:chOff x="4477935" y="2608544"/>
              <a:chExt cx="3223429" cy="3316233"/>
            </a:xfrm>
          </p:grpSpPr>
          <p:sp>
            <p:nvSpPr>
              <p:cNvPr id="11" name="TextBox 11"/>
              <p:cNvSpPr txBox="1"/>
              <p:nvPr/>
            </p:nvSpPr>
            <p:spPr>
              <a:xfrm>
                <a:off x="4477935" y="3338795"/>
                <a:ext cx="3223429" cy="522243"/>
              </a:xfrm>
              <a:prstGeom prst="rect">
                <a:avLst/>
              </a:prstGeom>
              <a:ln>
                <a:headEnd type="none"/>
                <a:tailEnd type="none"/>
              </a:ln>
            </p:spPr>
            <p:txBody>
              <a:bodyPr vert="horz" wrap="square" lIns="91440" tIns="45720" rIns="91440" bIns="45720" rtlCol="0" anchor="b" anchorCtr="0"/>
              <a:lstStyle/>
              <a:p>
                <a:pPr algn="l">
                  <a:defRPr/>
                </a:pPr>
                <a:r>
                  <a:rPr lang="en-US" sz="1800" b="1" i="0">
                    <a:solidFill>
                      <a:srgbClr val="000000">
                        <a:alpha val="100000"/>
                      </a:srgbClr>
                    </a:solidFill>
                    <a:latin typeface="微软雅黑" panose="020B0503020204020204" charset="-122"/>
                    <a:ea typeface="微软雅黑" panose="020B0503020204020204" charset="-122"/>
                    <a:cs typeface="微软雅黑" panose="020B0503020204020204" charset="-122"/>
                  </a:rPr>
                  <a:t>案例：修复工程作为业绩</a:t>
                </a:r>
                <a:endParaRPr lang="en-US" sz="1100"/>
              </a:p>
            </p:txBody>
          </p:sp>
          <p:sp>
            <p:nvSpPr>
              <p:cNvPr id="12" name="TextBox 12"/>
              <p:cNvSpPr txBox="1"/>
              <p:nvPr/>
            </p:nvSpPr>
            <p:spPr>
              <a:xfrm>
                <a:off x="4477935" y="3861039"/>
                <a:ext cx="3223429" cy="2063738"/>
              </a:xfrm>
              <a:prstGeom prst="rect">
                <a:avLst/>
              </a:prstGeom>
              <a:ln>
                <a:headEnd type="none"/>
                <a:tailEnd type="none"/>
              </a:ln>
            </p:spPr>
            <p:txBody>
              <a:bodyPr vert="horz" wrap="square" lIns="91440" tIns="45720" rIns="91440" bIns="45720" rtlCol="0" anchor="t" anchorCtr="0"/>
              <a:lstStyle/>
              <a:p>
                <a:pPr algn="l">
                  <a:lnSpc>
                    <a:spcPct val="120000"/>
                  </a:lnSpc>
                  <a:defRPr/>
                </a:pPr>
                <a:r>
                  <a:rPr lang="en-US" sz="1200" b="0" i="0">
                    <a:solidFill>
                      <a:srgbClr val="000000">
                        <a:alpha val="100000"/>
                      </a:srgbClr>
                    </a:solidFill>
                    <a:latin typeface="微软雅黑" panose="020B0503020204020204" charset="-122"/>
                    <a:ea typeface="微软雅黑" panose="020B0503020204020204" charset="-122"/>
                    <a:cs typeface="微软雅黑" panose="020B0503020204020204" charset="-122"/>
                  </a:rPr>
                  <a:t>企业情况：A公司申请市政总包二级，提供“XX道路修复工程”业绩。</a:t>
                </a:r>
                <a:endParaRPr lang="en-US" sz="1200" b="0" i="0">
                  <a:solidFill>
                    <a:srgbClr val="000000">
                      <a:alpha val="100000"/>
                    </a:srgbClr>
                  </a:solidFill>
                  <a:latin typeface="微软雅黑" panose="020B0503020204020204" charset="-122"/>
                  <a:ea typeface="微软雅黑" panose="020B0503020204020204" charset="-122"/>
                  <a:cs typeface="微软雅黑" panose="020B0503020204020204" charset="-122"/>
                </a:endParaRPr>
              </a:p>
              <a:p>
                <a:pPr algn="l">
                  <a:lnSpc>
                    <a:spcPct val="120000"/>
                  </a:lnSpc>
                  <a:defRPr/>
                </a:pPr>
                <a:r>
                  <a:rPr lang="en-US" sz="1200" b="0" i="0">
                    <a:solidFill>
                      <a:srgbClr val="000000">
                        <a:alpha val="100000"/>
                      </a:srgbClr>
                    </a:solidFill>
                    <a:latin typeface="微软雅黑" panose="020B0503020204020204" charset="-122"/>
                    <a:ea typeface="微软雅黑" panose="020B0503020204020204" charset="-122"/>
                    <a:cs typeface="微软雅黑" panose="020B0503020204020204" charset="-122"/>
                  </a:rPr>
                  <a:t>审查结果：核实该工程为修复、修缮性质，不予认定，依据导则第6.10.3条。</a:t>
                </a:r>
                <a:endParaRPr lang="en-US" sz="1200" b="0" i="0">
                  <a:solidFill>
                    <a:srgbClr val="000000">
                      <a:alpha val="100000"/>
                    </a:srgbClr>
                  </a:solidFill>
                  <a:latin typeface="微软雅黑" panose="020B0503020204020204" charset="-122"/>
                  <a:ea typeface="微软雅黑" panose="020B0503020204020204" charset="-122"/>
                  <a:cs typeface="微软雅黑" panose="020B0503020204020204" charset="-122"/>
                </a:endParaRPr>
              </a:p>
              <a:p>
                <a:pPr algn="l">
                  <a:lnSpc>
                    <a:spcPct val="120000"/>
                  </a:lnSpc>
                  <a:defRPr/>
                </a:pPr>
                <a:r>
                  <a:rPr lang="en-US" sz="1200" b="0" i="0">
                    <a:solidFill>
                      <a:srgbClr val="000000">
                        <a:alpha val="100000"/>
                      </a:srgbClr>
                    </a:solidFill>
                    <a:latin typeface="微软雅黑" panose="020B0503020204020204" charset="-122"/>
                    <a:ea typeface="微软雅黑" panose="020B0503020204020204" charset="-122"/>
                    <a:cs typeface="微软雅黑" panose="020B0503020204020204" charset="-122"/>
                  </a:rPr>
                  <a:t>要点</a:t>
                </a:r>
                <a:r>
                  <a:rPr lang="zh-CN" altLang="en-US" sz="1200" b="0" i="0">
                    <a:solidFill>
                      <a:srgbClr val="000000">
                        <a:alpha val="100000"/>
                      </a:srgbClr>
                    </a:solidFill>
                    <a:latin typeface="微软雅黑" panose="020B0503020204020204" charset="-122"/>
                    <a:ea typeface="宋体" panose="02010600030101010101" pitchFamily="2" charset="-122"/>
                    <a:cs typeface="微软雅黑" panose="020B0503020204020204" charset="-122"/>
                  </a:rPr>
                  <a:t>提示</a:t>
                </a:r>
                <a:r>
                  <a:rPr lang="en-US" sz="1200" b="0" i="0">
                    <a:solidFill>
                      <a:srgbClr val="000000">
                        <a:alpha val="100000"/>
                      </a:srgbClr>
                    </a:solidFill>
                    <a:latin typeface="微软雅黑" panose="020B0503020204020204" charset="-122"/>
                    <a:ea typeface="微软雅黑" panose="020B0503020204020204" charset="-122"/>
                    <a:cs typeface="微软雅黑" panose="020B0503020204020204" charset="-122"/>
                  </a:rPr>
                  <a:t>：修复、修缮、恢复工程不得用于资质申报，扩建工程只认定扩建部分。</a:t>
                </a:r>
                <a:endParaRPr lang="en-US" sz="1100"/>
              </a:p>
            </p:txBody>
          </p:sp>
          <p:sp>
            <p:nvSpPr>
              <p:cNvPr id="13" name="TextBox 13"/>
              <p:cNvSpPr txBox="1"/>
              <p:nvPr/>
            </p:nvSpPr>
            <p:spPr>
              <a:xfrm>
                <a:off x="4477935" y="2608544"/>
                <a:ext cx="3223429" cy="730249"/>
              </a:xfrm>
              <a:prstGeom prst="rect">
                <a:avLst/>
              </a:prstGeom>
              <a:ln>
                <a:prstDash val="solid"/>
                <a:headEnd type="none"/>
                <a:tailEnd type="none"/>
              </a:ln>
            </p:spPr>
            <p:txBody>
              <a:bodyPr vert="horz" wrap="none" lIns="91440" tIns="45720" rIns="91440" bIns="45720" rtlCol="0" anchor="b" anchorCtr="0"/>
              <a:lstStyle/>
              <a:p>
                <a:pPr algn="l">
                  <a:defRPr/>
                </a:pPr>
                <a:r>
                  <a:rPr lang="en-US" sz="3200" b="1" i="0">
                    <a:solidFill>
                      <a:srgbClr val="0BB1A9">
                        <a:alpha val="100000"/>
                      </a:srgbClr>
                    </a:solidFill>
                    <a:latin typeface="Arial" panose="020B0604020202020204"/>
                    <a:ea typeface="Arial" panose="020B0604020202020204"/>
                    <a:cs typeface="Arial" panose="020B0604020202020204"/>
                  </a:rPr>
                  <a:t>02.</a:t>
                </a:r>
                <a:endParaRPr lang="en-US" sz="1100"/>
              </a:p>
            </p:txBody>
          </p:sp>
        </p:grpSp>
        <p:grpSp>
          <p:nvGrpSpPr>
            <p:cNvPr id="14" name="Group 14"/>
            <p:cNvGrpSpPr/>
            <p:nvPr/>
          </p:nvGrpSpPr>
          <p:grpSpPr>
            <a:xfrm rot="0">
              <a:off x="8295471" y="2608544"/>
              <a:ext cx="3223429" cy="3316233"/>
              <a:chOff x="8295471" y="2608544"/>
              <a:chExt cx="3223429" cy="3316233"/>
            </a:xfrm>
          </p:grpSpPr>
          <p:sp>
            <p:nvSpPr>
              <p:cNvPr id="15" name="TextBox 15"/>
              <p:cNvSpPr txBox="1"/>
              <p:nvPr/>
            </p:nvSpPr>
            <p:spPr>
              <a:xfrm>
                <a:off x="8295471" y="3338795"/>
                <a:ext cx="3223429" cy="522243"/>
              </a:xfrm>
              <a:prstGeom prst="rect">
                <a:avLst/>
              </a:prstGeom>
              <a:ln>
                <a:headEnd type="none"/>
                <a:tailEnd type="none"/>
              </a:ln>
            </p:spPr>
            <p:txBody>
              <a:bodyPr vert="horz" wrap="square" lIns="91440" tIns="45720" rIns="91440" bIns="45720" rtlCol="0" anchor="b" anchorCtr="0"/>
              <a:lstStyle/>
              <a:p>
                <a:pPr algn="l">
                  <a:defRPr/>
                </a:pPr>
                <a:r>
                  <a:rPr lang="en-US" sz="1800" b="1" i="0">
                    <a:solidFill>
                      <a:srgbClr val="000000">
                        <a:alpha val="100000"/>
                      </a:srgbClr>
                    </a:solidFill>
                    <a:latin typeface="微软雅黑" panose="020B0503020204020204" charset="-122"/>
                    <a:ea typeface="微软雅黑" panose="020B0503020204020204" charset="-122"/>
                    <a:cs typeface="微软雅黑" panose="020B0503020204020204" charset="-122"/>
                  </a:rPr>
                  <a:t>案例：超时限业绩申报</a:t>
                </a:r>
                <a:endParaRPr lang="en-US" sz="1100"/>
              </a:p>
            </p:txBody>
          </p:sp>
          <p:sp>
            <p:nvSpPr>
              <p:cNvPr id="16" name="TextBox 16"/>
              <p:cNvSpPr txBox="1"/>
              <p:nvPr/>
            </p:nvSpPr>
            <p:spPr>
              <a:xfrm>
                <a:off x="8295471" y="3861039"/>
                <a:ext cx="3223429" cy="2063738"/>
              </a:xfrm>
              <a:prstGeom prst="rect">
                <a:avLst/>
              </a:prstGeom>
              <a:ln>
                <a:headEnd type="none"/>
                <a:tailEnd type="none"/>
              </a:ln>
            </p:spPr>
            <p:txBody>
              <a:bodyPr vert="horz" wrap="square" lIns="91440" tIns="45720" rIns="91440" bIns="45720" rtlCol="0" anchor="t" anchorCtr="0"/>
              <a:lstStyle/>
              <a:p>
                <a:pPr algn="l">
                  <a:lnSpc>
                    <a:spcPct val="120000"/>
                  </a:lnSpc>
                  <a:defRPr/>
                </a:pPr>
                <a:r>
                  <a:rPr lang="en-US" sz="1200" b="0" i="0">
                    <a:solidFill>
                      <a:srgbClr val="000000">
                        <a:alpha val="100000"/>
                      </a:srgbClr>
                    </a:solidFill>
                    <a:latin typeface="微软雅黑" panose="020B0503020204020204" charset="-122"/>
                    <a:ea typeface="微软雅黑" panose="020B0503020204020204" charset="-122"/>
                    <a:cs typeface="微软雅黑" panose="020B0503020204020204" charset="-122"/>
                  </a:rPr>
                  <a:t>企业情况：A公司2026年申请市政总包二级，提供2015年竣工的业绩。</a:t>
                </a:r>
                <a:endParaRPr lang="en-US" sz="1200" b="0" i="0">
                  <a:solidFill>
                    <a:srgbClr val="000000">
                      <a:alpha val="100000"/>
                    </a:srgbClr>
                  </a:solidFill>
                  <a:latin typeface="微软雅黑" panose="020B0503020204020204" charset="-122"/>
                  <a:ea typeface="微软雅黑" panose="020B0503020204020204" charset="-122"/>
                  <a:cs typeface="微软雅黑" panose="020B0503020204020204" charset="-122"/>
                </a:endParaRPr>
              </a:p>
              <a:p>
                <a:pPr algn="l">
                  <a:lnSpc>
                    <a:spcPct val="120000"/>
                  </a:lnSpc>
                  <a:defRPr/>
                </a:pPr>
                <a:r>
                  <a:rPr lang="en-US" sz="1200" b="0" i="0">
                    <a:solidFill>
                      <a:srgbClr val="000000">
                        <a:alpha val="100000"/>
                      </a:srgbClr>
                    </a:solidFill>
                    <a:latin typeface="微软雅黑" panose="020B0503020204020204" charset="-122"/>
                    <a:ea typeface="微软雅黑" panose="020B0503020204020204" charset="-122"/>
                    <a:cs typeface="微软雅黑" panose="020B0503020204020204" charset="-122"/>
                  </a:rPr>
                  <a:t>审查结果：计算“近10年”应为2016年1月1日后，该业绩超时限，不予认定，依据导则第5.10.8条。</a:t>
                </a:r>
                <a:endParaRPr lang="en-US" sz="1200" b="0" i="0">
                  <a:solidFill>
                    <a:srgbClr val="000000">
                      <a:alpha val="100000"/>
                    </a:srgbClr>
                  </a:solidFill>
                  <a:latin typeface="微软雅黑" panose="020B0503020204020204" charset="-122"/>
                  <a:ea typeface="微软雅黑" panose="020B0503020204020204" charset="-122"/>
                  <a:cs typeface="微软雅黑" panose="020B0503020204020204" charset="-122"/>
                </a:endParaRPr>
              </a:p>
              <a:p>
                <a:pPr algn="l">
                  <a:lnSpc>
                    <a:spcPct val="120000"/>
                  </a:lnSpc>
                  <a:defRPr/>
                </a:pPr>
                <a:r>
                  <a:rPr lang="en-US" sz="1200" b="0" i="0">
                    <a:solidFill>
                      <a:srgbClr val="000000">
                        <a:alpha val="100000"/>
                      </a:srgbClr>
                    </a:solidFill>
                    <a:latin typeface="微软雅黑" panose="020B0503020204020204" charset="-122"/>
                    <a:ea typeface="微软雅黑" panose="020B0503020204020204" charset="-122"/>
                    <a:cs typeface="微软雅黑" panose="020B0503020204020204" charset="-122"/>
                  </a:rPr>
                  <a:t>要点</a:t>
                </a:r>
                <a:r>
                  <a:rPr lang="zh-CN" altLang="en-US" sz="1200" b="0" i="0">
                    <a:solidFill>
                      <a:srgbClr val="000000">
                        <a:alpha val="100000"/>
                      </a:srgbClr>
                    </a:solidFill>
                    <a:latin typeface="微软雅黑" panose="020B0503020204020204" charset="-122"/>
                    <a:ea typeface="宋体" panose="02010600030101010101" pitchFamily="2" charset="-122"/>
                    <a:cs typeface="微软雅黑" panose="020B0503020204020204" charset="-122"/>
                  </a:rPr>
                  <a:t>提示</a:t>
                </a:r>
                <a:r>
                  <a:rPr lang="en-US" sz="1200" b="0" i="0">
                    <a:solidFill>
                      <a:srgbClr val="000000">
                        <a:alpha val="100000"/>
                      </a:srgbClr>
                    </a:solidFill>
                    <a:latin typeface="微软雅黑" panose="020B0503020204020204" charset="-122"/>
                    <a:ea typeface="微软雅黑" panose="020B0503020204020204" charset="-122"/>
                    <a:cs typeface="微软雅黑" panose="020B0503020204020204" charset="-122"/>
                  </a:rPr>
                  <a:t>：“近5年”“近10年”从申请年度逆推计算，超时限业绩不认可。</a:t>
                </a:r>
                <a:endParaRPr lang="en-US" sz="1100"/>
              </a:p>
            </p:txBody>
          </p:sp>
          <p:sp>
            <p:nvSpPr>
              <p:cNvPr id="17" name="TextBox 17"/>
              <p:cNvSpPr txBox="1"/>
              <p:nvPr/>
            </p:nvSpPr>
            <p:spPr>
              <a:xfrm>
                <a:off x="8295471" y="2608544"/>
                <a:ext cx="3223429" cy="730249"/>
              </a:xfrm>
              <a:prstGeom prst="rect">
                <a:avLst/>
              </a:prstGeom>
              <a:ln>
                <a:prstDash val="solid"/>
                <a:headEnd type="none"/>
                <a:tailEnd type="none"/>
              </a:ln>
            </p:spPr>
            <p:txBody>
              <a:bodyPr vert="horz" wrap="none" lIns="91440" tIns="45720" rIns="91440" bIns="45720" rtlCol="0" anchor="b" anchorCtr="0"/>
              <a:lstStyle/>
              <a:p>
                <a:pPr algn="l">
                  <a:defRPr/>
                </a:pPr>
                <a:r>
                  <a:rPr lang="en-US" sz="3200" b="1" i="0">
                    <a:solidFill>
                      <a:srgbClr val="0BB1A9">
                        <a:alpha val="100000"/>
                      </a:srgbClr>
                    </a:solidFill>
                    <a:latin typeface="Arial" panose="020B0604020202020204"/>
                    <a:ea typeface="Arial" panose="020B0604020202020204"/>
                    <a:cs typeface="Arial" panose="020B0604020202020204"/>
                  </a:rPr>
                  <a:t>03.</a:t>
                </a:r>
                <a:endParaRPr lang="en-US" sz="1100"/>
              </a:p>
            </p:txBody>
          </p:sp>
        </p:grpSp>
      </p:grpSp>
      <p:sp>
        <p:nvSpPr>
          <p:cNvPr id="18" name="TextBox 18"/>
          <p:cNvSpPr txBox="1"/>
          <p:nvPr/>
        </p:nvSpPr>
        <p:spPr>
          <a:xfrm>
            <a:off x="660400" y="128587"/>
            <a:ext cx="10858500" cy="900112"/>
          </a:xfrm>
          <a:prstGeom prst="rect">
            <a:avLst/>
          </a:prstGeom>
          <a:ln>
            <a:headEnd type="none"/>
            <a:tailEnd type="none"/>
          </a:ln>
        </p:spPr>
        <p:txBody>
          <a:bodyPr vert="horz" wrap="square" lIns="91440" tIns="45720" rIns="91440" bIns="45720" rtlCol="0" anchor="b" anchorCtr="0"/>
          <a:lstStyle/>
          <a:p>
            <a:pPr algn="l">
              <a:lnSpc>
                <a:spcPct val="100000"/>
              </a:lnSpc>
              <a:spcBef>
                <a:spcPts val="0"/>
              </a:spcBef>
              <a:defRPr/>
            </a:pPr>
            <a:r>
              <a:rPr lang="en-US" sz="2800" b="1" i="0">
                <a:solidFill>
                  <a:srgbClr val="000000">
                    <a:alpha val="100000"/>
                  </a:srgbClr>
                </a:solidFill>
                <a:latin typeface="微软雅黑" panose="020B0503020204020204" charset="-122"/>
                <a:ea typeface="微软雅黑" panose="020B0503020204020204" charset="-122"/>
                <a:cs typeface="微软雅黑" panose="020B0503020204020204" charset="-122"/>
              </a:rPr>
              <a:t>工程业绩认定案例</a:t>
            </a:r>
            <a:endParaRPr lang="en-US" sz="110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649f9d95-2294-4019-b9cb-ea934b2c20d8"/>
          <p:cNvSpPr txBox="1"/>
          <p:nvPr/>
        </p:nvSpPr>
        <p:spPr>
          <a:xfrm>
            <a:off x="7861300" y="6409690"/>
            <a:ext cx="3657600" cy="274320"/>
          </a:xfrm>
          <a:prstGeom prst="rect">
            <a:avLst/>
          </a:prstGeom>
          <a:ln>
            <a:headEnd type="none"/>
            <a:tailEnd type="none"/>
          </a:ln>
        </p:spPr>
        <p:txBody>
          <a:bodyPr vert="horz" wrap="square" lIns="91440" tIns="45720" rIns="91440" bIns="45720" rtlCol="0" anchor="ctr" anchorCtr="0"/>
          <a:lstStyle/>
          <a:p>
            <a:pPr algn="r">
              <a:defRPr/>
            </a:pPr>
            <a:r>
              <a:rPr lang="en-US" sz="1000" b="0" i="0">
                <a:solidFill>
                  <a:srgbClr val="000000">
                    <a:alpha val="100000"/>
                  </a:srgbClr>
                </a:solidFill>
                <a:latin typeface="Arial" panose="020B0604020202020204"/>
                <a:ea typeface="Arial" panose="020B0604020202020204"/>
                <a:cs typeface="Arial" panose="020B0604020202020204"/>
              </a:rPr>
              <a:t>4</a:t>
            </a:r>
            <a:endParaRPr lang="en-US" sz="1100"/>
          </a:p>
        </p:txBody>
      </p:sp>
      <p:grpSp>
        <p:nvGrpSpPr>
          <p:cNvPr id="3" name="Group 3"/>
          <p:cNvGrpSpPr/>
          <p:nvPr>
            <p:custDataLst>
              <p:tags r:id="rId1"/>
            </p:custDataLst>
          </p:nvPr>
        </p:nvGrpSpPr>
        <p:grpSpPr>
          <a:xfrm rot="0">
            <a:off x="660399" y="1130300"/>
            <a:ext cx="10858501" cy="5003799"/>
            <a:chOff x="660399" y="1130300"/>
            <a:chExt cx="10858501" cy="5003799"/>
          </a:xfrm>
        </p:grpSpPr>
        <p:sp>
          <p:nvSpPr>
            <p:cNvPr id="4" name="TextBox 4"/>
            <p:cNvSpPr txBox="1"/>
            <p:nvPr/>
          </p:nvSpPr>
          <p:spPr>
            <a:xfrm>
              <a:off x="660399" y="1130300"/>
              <a:ext cx="10858500" cy="900000"/>
            </a:xfrm>
            <a:prstGeom prst="rect">
              <a:avLst/>
            </a:prstGeom>
            <a:ln>
              <a:prstDash val="solid"/>
              <a:headEnd type="none"/>
              <a:tailEnd type="none"/>
            </a:ln>
          </p:spPr>
          <p:txBody>
            <a:bodyPr vert="horz" wrap="square" lIns="91440" tIns="45720" rIns="91440" bIns="45720" rtlCol="0" anchor="ctr" anchorCtr="0"/>
            <a:lstStyle/>
            <a:p>
              <a:pPr algn="l">
                <a:defRPr/>
              </a:pPr>
              <a:r>
                <a:rPr lang="en-US" sz="2400" b="1" i="0">
                  <a:solidFill>
                    <a:srgbClr val="000000">
                      <a:alpha val="100000"/>
                    </a:srgbClr>
                  </a:solidFill>
                  <a:latin typeface="微软雅黑" panose="020B0503020204020204" charset="-122"/>
                  <a:ea typeface="微软雅黑" panose="020B0503020204020204" charset="-122"/>
                  <a:cs typeface="微软雅黑" panose="020B0503020204020204" charset="-122"/>
                </a:rPr>
                <a:t>讲解联合体业绩、失信企业申报及资质异常状态下的审查处理原则。</a:t>
              </a:r>
              <a:endParaRPr lang="en-US" sz="1100"/>
            </a:p>
          </p:txBody>
        </p:sp>
        <p:grpSp>
          <p:nvGrpSpPr>
            <p:cNvPr id="5" name="Group 5"/>
            <p:cNvGrpSpPr/>
            <p:nvPr/>
          </p:nvGrpSpPr>
          <p:grpSpPr>
            <a:xfrm rot="0">
              <a:off x="660400" y="2484572"/>
              <a:ext cx="3386981" cy="3649527"/>
              <a:chOff x="660400" y="2967172"/>
              <a:chExt cx="2520000" cy="3649527"/>
            </a:xfrm>
          </p:grpSpPr>
          <p:grpSp>
            <p:nvGrpSpPr>
              <p:cNvPr id="6" name="Group 6"/>
              <p:cNvGrpSpPr/>
              <p:nvPr/>
            </p:nvGrpSpPr>
            <p:grpSpPr>
              <a:xfrm rot="0">
                <a:off x="732400" y="3728530"/>
                <a:ext cx="2376000" cy="180000"/>
                <a:chOff x="768401" y="3530630"/>
                <a:chExt cx="2376000" cy="180000"/>
              </a:xfrm>
            </p:grpSpPr>
            <p:sp>
              <p:nvSpPr>
                <p:cNvPr id="7" name="AutoShape 7"/>
                <p:cNvSpPr/>
                <p:nvPr>
                  <p:custDataLst>
                    <p:tags r:id="rId2"/>
                  </p:custDataLst>
                </p:nvPr>
              </p:nvSpPr>
              <p:spPr>
                <a:xfrm>
                  <a:off x="768401" y="3530630"/>
                  <a:ext cx="2376000" cy="180000"/>
                </a:xfrm>
                <a:prstGeom prst="roundRect">
                  <a:avLst>
                    <a:gd name="adj" fmla="val 50000"/>
                  </a:avLst>
                </a:prstGeom>
                <a:solidFill>
                  <a:srgbClr val="000000">
                    <a:alpha val="14901"/>
                  </a:srgbClr>
                </a:solidFill>
                <a:ln>
                  <a:prstDash val="solid"/>
                  <a:headEnd type="none"/>
                  <a:tailEnd type="none"/>
                </a:ln>
              </p:spPr>
            </p:sp>
            <p:sp>
              <p:nvSpPr>
                <p:cNvPr id="8" name="AutoShape 8"/>
                <p:cNvSpPr/>
                <p:nvPr>
                  <p:custDataLst>
                    <p:tags r:id="rId3"/>
                  </p:custDataLst>
                </p:nvPr>
              </p:nvSpPr>
              <p:spPr>
                <a:xfrm>
                  <a:off x="768401" y="3530630"/>
                  <a:ext cx="540000" cy="180000"/>
                </a:xfrm>
                <a:prstGeom prst="roundRect">
                  <a:avLst>
                    <a:gd name="adj" fmla="val 50000"/>
                  </a:avLst>
                </a:prstGeom>
                <a:solidFill>
                  <a:srgbClr val="000000">
                    <a:alpha val="100000"/>
                  </a:srgbClr>
                </a:solidFill>
                <a:ln>
                  <a:prstDash val="solid"/>
                  <a:headEnd type="none"/>
                  <a:tailEnd type="none"/>
                </a:ln>
              </p:spPr>
            </p:sp>
          </p:grpSp>
          <p:sp>
            <p:nvSpPr>
              <p:cNvPr id="9" name="TextBox 9"/>
              <p:cNvSpPr txBox="1"/>
              <p:nvPr>
                <p:custDataLst>
                  <p:tags r:id="rId4"/>
                </p:custDataLst>
              </p:nvPr>
            </p:nvSpPr>
            <p:spPr>
              <a:xfrm>
                <a:off x="660400" y="4010024"/>
                <a:ext cx="2520000" cy="684000"/>
              </a:xfrm>
              <a:prstGeom prst="rect">
                <a:avLst/>
              </a:prstGeom>
              <a:ln>
                <a:headEnd type="none"/>
                <a:tailEnd type="none"/>
              </a:ln>
            </p:spPr>
            <p:txBody>
              <a:bodyPr vert="horz" wrap="square" lIns="91440" tIns="45720" rIns="91440" bIns="45720" rtlCol="0" anchor="b" anchorCtr="0"/>
              <a:lstStyle/>
              <a:p>
                <a:pPr algn="l">
                  <a:defRPr/>
                </a:pPr>
                <a:r>
                  <a:rPr lang="en-US" sz="1800" b="1" i="0">
                    <a:solidFill>
                      <a:srgbClr val="000000">
                        <a:alpha val="100000"/>
                      </a:srgbClr>
                    </a:solidFill>
                    <a:latin typeface="微软雅黑" panose="020B0503020204020204" charset="-122"/>
                    <a:ea typeface="微软雅黑" panose="020B0503020204020204" charset="-122"/>
                    <a:cs typeface="微软雅黑" panose="020B0503020204020204" charset="-122"/>
                  </a:rPr>
                  <a:t>案例：联合体业绩申报</a:t>
                </a:r>
                <a:endParaRPr lang="en-US" sz="1100"/>
              </a:p>
            </p:txBody>
          </p:sp>
          <p:sp>
            <p:nvSpPr>
              <p:cNvPr id="10" name="TextBox 10"/>
              <p:cNvSpPr txBox="1"/>
              <p:nvPr>
                <p:custDataLst>
                  <p:tags r:id="rId5"/>
                </p:custDataLst>
              </p:nvPr>
            </p:nvSpPr>
            <p:spPr>
              <a:xfrm>
                <a:off x="660400" y="4694024"/>
                <a:ext cx="2520000" cy="1922675"/>
              </a:xfrm>
              <a:prstGeom prst="rect">
                <a:avLst/>
              </a:prstGeom>
              <a:ln>
                <a:headEnd type="none"/>
                <a:tailEnd type="none"/>
              </a:ln>
            </p:spPr>
            <p:txBody>
              <a:bodyPr vert="horz" wrap="square" lIns="91440" tIns="45720" rIns="91440" bIns="45720" rtlCol="0" anchor="t" anchorCtr="0"/>
              <a:lstStyle/>
              <a:p>
                <a:pPr algn="l">
                  <a:lnSpc>
                    <a:spcPct val="120000"/>
                  </a:lnSpc>
                  <a:defRPr/>
                </a:pPr>
                <a:r>
                  <a:rPr lang="en-US" sz="1200" b="0" i="0">
                    <a:solidFill>
                      <a:srgbClr val="000000">
                        <a:alpha val="100000"/>
                      </a:srgbClr>
                    </a:solidFill>
                    <a:latin typeface="微软雅黑" panose="020B0503020204020204" charset="-122"/>
                    <a:ea typeface="微软雅黑" panose="020B0503020204020204" charset="-122"/>
                    <a:cs typeface="微软雅黑" panose="020B0503020204020204" charset="-122"/>
                  </a:rPr>
                  <a:t>企业情况：A公司与B公司（同专业）组成联合体承接工程，K公司</a:t>
                </a:r>
                <a:r>
                  <a:rPr lang="zh-CN" altLang="en-US" sz="1200" b="0" i="0">
                    <a:solidFill>
                      <a:srgbClr val="000000">
                        <a:alpha val="100000"/>
                      </a:srgbClr>
                    </a:solidFill>
                    <a:latin typeface="微软雅黑" panose="020B0503020204020204" charset="-122"/>
                    <a:ea typeface="宋体" panose="02010600030101010101" pitchFamily="2" charset="-122"/>
                    <a:cs typeface="微软雅黑" panose="020B0503020204020204" charset="-122"/>
                  </a:rPr>
                  <a:t>申请市政总包资质时</a:t>
                </a:r>
                <a:r>
                  <a:rPr lang="en-US" sz="1200" b="0" i="0">
                    <a:solidFill>
                      <a:srgbClr val="000000">
                        <a:alpha val="100000"/>
                      </a:srgbClr>
                    </a:solidFill>
                    <a:latin typeface="微软雅黑" panose="020B0503020204020204" charset="-122"/>
                    <a:ea typeface="微软雅黑" panose="020B0503020204020204" charset="-122"/>
                    <a:cs typeface="微软雅黑" panose="020B0503020204020204" charset="-122"/>
                  </a:rPr>
                  <a:t>使用该业绩。</a:t>
                </a:r>
                <a:endParaRPr lang="en-US" sz="1200" b="0" i="0">
                  <a:solidFill>
                    <a:srgbClr val="000000">
                      <a:alpha val="100000"/>
                    </a:srgbClr>
                  </a:solidFill>
                  <a:latin typeface="微软雅黑" panose="020B0503020204020204" charset="-122"/>
                  <a:ea typeface="微软雅黑" panose="020B0503020204020204" charset="-122"/>
                  <a:cs typeface="微软雅黑" panose="020B0503020204020204" charset="-122"/>
                </a:endParaRPr>
              </a:p>
              <a:p>
                <a:pPr algn="l">
                  <a:lnSpc>
                    <a:spcPct val="120000"/>
                  </a:lnSpc>
                  <a:defRPr/>
                </a:pPr>
                <a:r>
                  <a:rPr lang="en-US" sz="1200" b="0" i="0">
                    <a:solidFill>
                      <a:srgbClr val="000000">
                        <a:alpha val="100000"/>
                      </a:srgbClr>
                    </a:solidFill>
                    <a:latin typeface="微软雅黑" panose="020B0503020204020204" charset="-122"/>
                    <a:ea typeface="微软雅黑" panose="020B0503020204020204" charset="-122"/>
                    <a:cs typeface="微软雅黑" panose="020B0503020204020204" charset="-122"/>
                  </a:rPr>
                  <a:t>审查结果：不予认定，依据导则第5.10.17条。要点：由相同专业企业组成的联合体业绩，不能作为代表工程业绩申报。</a:t>
                </a:r>
                <a:endParaRPr lang="en-US" sz="1100"/>
              </a:p>
            </p:txBody>
          </p:sp>
          <p:sp>
            <p:nvSpPr>
              <p:cNvPr id="11" name="TextBox 11"/>
              <p:cNvSpPr txBox="1"/>
              <p:nvPr>
                <p:custDataLst>
                  <p:tags r:id="rId6"/>
                </p:custDataLst>
              </p:nvPr>
            </p:nvSpPr>
            <p:spPr>
              <a:xfrm>
                <a:off x="660400" y="2967172"/>
                <a:ext cx="2520000" cy="708597"/>
              </a:xfrm>
              <a:prstGeom prst="rect">
                <a:avLst/>
              </a:prstGeom>
              <a:ln>
                <a:headEnd type="none"/>
                <a:tailEnd type="none"/>
              </a:ln>
            </p:spPr>
            <p:txBody>
              <a:bodyPr vert="horz" wrap="none" lIns="91440" tIns="45720" rIns="91440" bIns="45720" rtlCol="0" anchor="ctr" anchorCtr="0"/>
              <a:lstStyle/>
              <a:p>
                <a:pPr algn="l">
                  <a:defRPr/>
                </a:pPr>
                <a:r>
                  <a:rPr lang="en-US" sz="3200" b="1" i="0">
                    <a:solidFill>
                      <a:srgbClr val="000000">
                        <a:alpha val="100000"/>
                      </a:srgbClr>
                    </a:solidFill>
                    <a:latin typeface="Arial" panose="020B0604020202020204"/>
                    <a:ea typeface="Arial" panose="020B0604020202020204"/>
                    <a:cs typeface="Arial" panose="020B0604020202020204"/>
                  </a:rPr>
                  <a:t>01</a:t>
                </a:r>
                <a:endParaRPr lang="en-US" sz="1100"/>
              </a:p>
            </p:txBody>
          </p:sp>
        </p:grpSp>
        <p:grpSp>
          <p:nvGrpSpPr>
            <p:cNvPr id="12" name="Group 12"/>
            <p:cNvGrpSpPr/>
            <p:nvPr/>
          </p:nvGrpSpPr>
          <p:grpSpPr>
            <a:xfrm rot="0">
              <a:off x="4396160" y="2484572"/>
              <a:ext cx="3386981" cy="3649527"/>
              <a:chOff x="660400" y="2967172"/>
              <a:chExt cx="2520000" cy="3649527"/>
            </a:xfrm>
          </p:grpSpPr>
          <p:grpSp>
            <p:nvGrpSpPr>
              <p:cNvPr id="13" name="Group 13"/>
              <p:cNvGrpSpPr/>
              <p:nvPr/>
            </p:nvGrpSpPr>
            <p:grpSpPr>
              <a:xfrm rot="0">
                <a:off x="732400" y="3728530"/>
                <a:ext cx="2376000" cy="180000"/>
                <a:chOff x="768401" y="3530630"/>
                <a:chExt cx="2376000" cy="180000"/>
              </a:xfrm>
            </p:grpSpPr>
            <p:sp>
              <p:nvSpPr>
                <p:cNvPr id="14" name="AutoShape 14"/>
                <p:cNvSpPr/>
                <p:nvPr>
                  <p:custDataLst>
                    <p:tags r:id="rId7"/>
                  </p:custDataLst>
                </p:nvPr>
              </p:nvSpPr>
              <p:spPr>
                <a:xfrm>
                  <a:off x="768401" y="3530630"/>
                  <a:ext cx="2376000" cy="180000"/>
                </a:xfrm>
                <a:prstGeom prst="roundRect">
                  <a:avLst>
                    <a:gd name="adj" fmla="val 50000"/>
                  </a:avLst>
                </a:prstGeom>
                <a:solidFill>
                  <a:srgbClr val="000000">
                    <a:alpha val="14901"/>
                  </a:srgbClr>
                </a:solidFill>
                <a:ln>
                  <a:prstDash val="solid"/>
                  <a:headEnd type="none"/>
                  <a:tailEnd type="none"/>
                </a:ln>
              </p:spPr>
            </p:sp>
            <p:sp>
              <p:nvSpPr>
                <p:cNvPr id="15" name="AutoShape 15"/>
                <p:cNvSpPr/>
                <p:nvPr>
                  <p:custDataLst>
                    <p:tags r:id="rId8"/>
                  </p:custDataLst>
                </p:nvPr>
              </p:nvSpPr>
              <p:spPr>
                <a:xfrm>
                  <a:off x="768401" y="3530630"/>
                  <a:ext cx="900000" cy="180000"/>
                </a:xfrm>
                <a:prstGeom prst="roundRect">
                  <a:avLst>
                    <a:gd name="adj" fmla="val 50000"/>
                  </a:avLst>
                </a:prstGeom>
                <a:solidFill>
                  <a:srgbClr val="000000">
                    <a:alpha val="100000"/>
                  </a:srgbClr>
                </a:solidFill>
                <a:ln>
                  <a:prstDash val="solid"/>
                  <a:headEnd type="none"/>
                  <a:tailEnd type="none"/>
                </a:ln>
              </p:spPr>
            </p:sp>
          </p:grpSp>
          <p:sp>
            <p:nvSpPr>
              <p:cNvPr id="16" name="TextBox 16"/>
              <p:cNvSpPr txBox="1"/>
              <p:nvPr>
                <p:custDataLst>
                  <p:tags r:id="rId9"/>
                </p:custDataLst>
              </p:nvPr>
            </p:nvSpPr>
            <p:spPr>
              <a:xfrm>
                <a:off x="660400" y="4010024"/>
                <a:ext cx="2520000" cy="684000"/>
              </a:xfrm>
              <a:prstGeom prst="rect">
                <a:avLst/>
              </a:prstGeom>
              <a:ln>
                <a:headEnd type="none"/>
                <a:tailEnd type="none"/>
              </a:ln>
            </p:spPr>
            <p:txBody>
              <a:bodyPr vert="horz" wrap="square" lIns="91440" tIns="45720" rIns="91440" bIns="45720" rtlCol="0" anchor="b" anchorCtr="0"/>
              <a:lstStyle/>
              <a:p>
                <a:pPr algn="l">
                  <a:defRPr/>
                </a:pPr>
                <a:r>
                  <a:rPr lang="en-US" sz="1800" b="1" i="0">
                    <a:solidFill>
                      <a:srgbClr val="000000">
                        <a:alpha val="100000"/>
                      </a:srgbClr>
                    </a:solidFill>
                    <a:latin typeface="微软雅黑" panose="020B0503020204020204" charset="-122"/>
                    <a:ea typeface="微软雅黑" panose="020B0503020204020204" charset="-122"/>
                    <a:cs typeface="微软雅黑" panose="020B0503020204020204" charset="-122"/>
                  </a:rPr>
                  <a:t>案例：失信被执行人申请</a:t>
                </a:r>
                <a:endParaRPr lang="en-US" sz="1100"/>
              </a:p>
            </p:txBody>
          </p:sp>
          <p:sp>
            <p:nvSpPr>
              <p:cNvPr id="17" name="TextBox 17"/>
              <p:cNvSpPr txBox="1"/>
              <p:nvPr>
                <p:custDataLst>
                  <p:tags r:id="rId10"/>
                </p:custDataLst>
              </p:nvPr>
            </p:nvSpPr>
            <p:spPr>
              <a:xfrm>
                <a:off x="660400" y="4694024"/>
                <a:ext cx="2520000" cy="1922675"/>
              </a:xfrm>
              <a:prstGeom prst="rect">
                <a:avLst/>
              </a:prstGeom>
              <a:ln>
                <a:headEnd type="none"/>
                <a:tailEnd type="none"/>
              </a:ln>
            </p:spPr>
            <p:txBody>
              <a:bodyPr vert="horz" wrap="square" lIns="91440" tIns="45720" rIns="91440" bIns="45720" rtlCol="0" anchor="t" anchorCtr="0"/>
              <a:lstStyle/>
              <a:p>
                <a:pPr algn="l">
                  <a:lnSpc>
                    <a:spcPct val="120000"/>
                  </a:lnSpc>
                  <a:defRPr/>
                </a:pPr>
                <a:r>
                  <a:rPr lang="en-US" sz="1200" b="0" i="0">
                    <a:solidFill>
                      <a:srgbClr val="000000">
                        <a:alpha val="100000"/>
                      </a:srgbClr>
                    </a:solidFill>
                    <a:latin typeface="微软雅黑" panose="020B0503020204020204" charset="-122"/>
                    <a:ea typeface="微软雅黑" panose="020B0503020204020204" charset="-122"/>
                    <a:cs typeface="微软雅黑" panose="020B0503020204020204" charset="-122"/>
                  </a:rPr>
                  <a:t>企业情况：A公司被列为失信被执行人，2026年申请建筑总包二级。</a:t>
                </a:r>
                <a:endParaRPr lang="en-US" sz="1200" b="0" i="0">
                  <a:solidFill>
                    <a:srgbClr val="000000">
                      <a:alpha val="100000"/>
                    </a:srgbClr>
                  </a:solidFill>
                  <a:latin typeface="微软雅黑" panose="020B0503020204020204" charset="-122"/>
                  <a:ea typeface="微软雅黑" panose="020B0503020204020204" charset="-122"/>
                  <a:cs typeface="微软雅黑" panose="020B0503020204020204" charset="-122"/>
                </a:endParaRPr>
              </a:p>
              <a:p>
                <a:pPr algn="l">
                  <a:lnSpc>
                    <a:spcPct val="120000"/>
                  </a:lnSpc>
                  <a:defRPr/>
                </a:pPr>
                <a:r>
                  <a:rPr lang="en-US" sz="1200" b="0" i="0">
                    <a:solidFill>
                      <a:srgbClr val="000000">
                        <a:alpha val="100000"/>
                      </a:srgbClr>
                    </a:solidFill>
                    <a:latin typeface="微软雅黑" panose="020B0503020204020204" charset="-122"/>
                    <a:ea typeface="微软雅黑" panose="020B0503020204020204" charset="-122"/>
                    <a:cs typeface="微软雅黑" panose="020B0503020204020204" charset="-122"/>
                  </a:rPr>
                  <a:t>审查结果：系统自动识别失信状态，不予提交申请，依据导则第2.1.9条。</a:t>
                </a:r>
                <a:endParaRPr lang="en-US" sz="1200" b="0" i="0">
                  <a:solidFill>
                    <a:srgbClr val="000000">
                      <a:alpha val="100000"/>
                    </a:srgbClr>
                  </a:solidFill>
                  <a:latin typeface="微软雅黑" panose="020B0503020204020204" charset="-122"/>
                  <a:ea typeface="微软雅黑" panose="020B0503020204020204" charset="-122"/>
                  <a:cs typeface="微软雅黑" panose="020B0503020204020204" charset="-122"/>
                </a:endParaRPr>
              </a:p>
              <a:p>
                <a:pPr algn="l">
                  <a:lnSpc>
                    <a:spcPct val="120000"/>
                  </a:lnSpc>
                  <a:defRPr/>
                </a:pPr>
                <a:r>
                  <a:rPr lang="en-US" sz="1200" b="0" i="0">
                    <a:solidFill>
                      <a:srgbClr val="000000">
                        <a:alpha val="100000"/>
                      </a:srgbClr>
                    </a:solidFill>
                    <a:latin typeface="微软雅黑" panose="020B0503020204020204" charset="-122"/>
                    <a:ea typeface="微软雅黑" panose="020B0503020204020204" charset="-122"/>
                    <a:cs typeface="微软雅黑" panose="020B0503020204020204" charset="-122"/>
                  </a:rPr>
                  <a:t>要点</a:t>
                </a:r>
                <a:r>
                  <a:rPr lang="zh-CN" altLang="en-US" sz="1200" b="0" i="0">
                    <a:solidFill>
                      <a:srgbClr val="000000">
                        <a:alpha val="100000"/>
                      </a:srgbClr>
                    </a:solidFill>
                    <a:latin typeface="微软雅黑" panose="020B0503020204020204" charset="-122"/>
                    <a:ea typeface="宋体" panose="02010600030101010101" pitchFamily="2" charset="-122"/>
                    <a:cs typeface="微软雅黑" panose="020B0503020204020204" charset="-122"/>
                  </a:rPr>
                  <a:t>提示</a:t>
                </a:r>
                <a:r>
                  <a:rPr lang="en-US" sz="1200" b="0" i="0">
                    <a:solidFill>
                      <a:srgbClr val="000000">
                        <a:alpha val="100000"/>
                      </a:srgbClr>
                    </a:solidFill>
                    <a:latin typeface="微软雅黑" panose="020B0503020204020204" charset="-122"/>
                    <a:ea typeface="微软雅黑" panose="020B0503020204020204" charset="-122"/>
                    <a:cs typeface="微软雅黑" panose="020B0503020204020204" charset="-122"/>
                  </a:rPr>
                  <a:t>：企业在信用修复前，不得进行资质申报。</a:t>
                </a:r>
                <a:endParaRPr lang="en-US" sz="1100"/>
              </a:p>
            </p:txBody>
          </p:sp>
          <p:sp>
            <p:nvSpPr>
              <p:cNvPr id="18" name="TextBox 18"/>
              <p:cNvSpPr txBox="1"/>
              <p:nvPr>
                <p:custDataLst>
                  <p:tags r:id="rId11"/>
                </p:custDataLst>
              </p:nvPr>
            </p:nvSpPr>
            <p:spPr>
              <a:xfrm>
                <a:off x="660400" y="2967172"/>
                <a:ext cx="2520000" cy="708597"/>
              </a:xfrm>
              <a:prstGeom prst="rect">
                <a:avLst/>
              </a:prstGeom>
              <a:ln>
                <a:headEnd type="none"/>
                <a:tailEnd type="none"/>
              </a:ln>
            </p:spPr>
            <p:txBody>
              <a:bodyPr vert="horz" wrap="none" lIns="91440" tIns="45720" rIns="91440" bIns="45720" rtlCol="0" anchor="ctr" anchorCtr="0"/>
              <a:lstStyle/>
              <a:p>
                <a:pPr algn="l">
                  <a:defRPr/>
                </a:pPr>
                <a:r>
                  <a:rPr lang="en-US" sz="3200" b="1" i="0">
                    <a:solidFill>
                      <a:srgbClr val="000000">
                        <a:alpha val="100000"/>
                      </a:srgbClr>
                    </a:solidFill>
                    <a:latin typeface="Arial" panose="020B0604020202020204"/>
                    <a:ea typeface="Arial" panose="020B0604020202020204"/>
                    <a:cs typeface="Arial" panose="020B0604020202020204"/>
                  </a:rPr>
                  <a:t>02</a:t>
                </a:r>
                <a:endParaRPr lang="en-US" sz="1100"/>
              </a:p>
            </p:txBody>
          </p:sp>
        </p:grpSp>
        <p:grpSp>
          <p:nvGrpSpPr>
            <p:cNvPr id="19" name="Group 19"/>
            <p:cNvGrpSpPr/>
            <p:nvPr/>
          </p:nvGrpSpPr>
          <p:grpSpPr>
            <a:xfrm rot="0">
              <a:off x="8131919" y="2484572"/>
              <a:ext cx="3386981" cy="3649527"/>
              <a:chOff x="660400" y="2967172"/>
              <a:chExt cx="2520000" cy="3649527"/>
            </a:xfrm>
          </p:grpSpPr>
          <p:grpSp>
            <p:nvGrpSpPr>
              <p:cNvPr id="20" name="Group 20"/>
              <p:cNvGrpSpPr/>
              <p:nvPr/>
            </p:nvGrpSpPr>
            <p:grpSpPr>
              <a:xfrm rot="0">
                <a:off x="732400" y="3728530"/>
                <a:ext cx="2376000" cy="180000"/>
                <a:chOff x="768401" y="3530630"/>
                <a:chExt cx="2376000" cy="180000"/>
              </a:xfrm>
            </p:grpSpPr>
            <p:sp>
              <p:nvSpPr>
                <p:cNvPr id="21" name="AutoShape 21"/>
                <p:cNvSpPr/>
                <p:nvPr>
                  <p:custDataLst>
                    <p:tags r:id="rId12"/>
                  </p:custDataLst>
                </p:nvPr>
              </p:nvSpPr>
              <p:spPr>
                <a:xfrm>
                  <a:off x="768401" y="3530630"/>
                  <a:ext cx="2376000" cy="180000"/>
                </a:xfrm>
                <a:prstGeom prst="roundRect">
                  <a:avLst>
                    <a:gd name="adj" fmla="val 50000"/>
                  </a:avLst>
                </a:prstGeom>
                <a:solidFill>
                  <a:srgbClr val="000000">
                    <a:alpha val="14901"/>
                  </a:srgbClr>
                </a:solidFill>
                <a:ln>
                  <a:prstDash val="solid"/>
                  <a:headEnd type="none"/>
                  <a:tailEnd type="none"/>
                </a:ln>
              </p:spPr>
            </p:sp>
            <p:sp>
              <p:nvSpPr>
                <p:cNvPr id="22" name="AutoShape 22"/>
                <p:cNvSpPr/>
                <p:nvPr>
                  <p:custDataLst>
                    <p:tags r:id="rId13"/>
                  </p:custDataLst>
                </p:nvPr>
              </p:nvSpPr>
              <p:spPr>
                <a:xfrm>
                  <a:off x="768401" y="3530630"/>
                  <a:ext cx="1260000" cy="180000"/>
                </a:xfrm>
                <a:prstGeom prst="roundRect">
                  <a:avLst>
                    <a:gd name="adj" fmla="val 50000"/>
                  </a:avLst>
                </a:prstGeom>
                <a:solidFill>
                  <a:srgbClr val="000000">
                    <a:alpha val="100000"/>
                  </a:srgbClr>
                </a:solidFill>
                <a:ln>
                  <a:prstDash val="solid"/>
                  <a:headEnd type="none"/>
                  <a:tailEnd type="none"/>
                </a:ln>
              </p:spPr>
            </p:sp>
          </p:grpSp>
          <p:sp>
            <p:nvSpPr>
              <p:cNvPr id="23" name="TextBox 23"/>
              <p:cNvSpPr txBox="1"/>
              <p:nvPr>
                <p:custDataLst>
                  <p:tags r:id="rId14"/>
                </p:custDataLst>
              </p:nvPr>
            </p:nvSpPr>
            <p:spPr>
              <a:xfrm>
                <a:off x="660400" y="4010024"/>
                <a:ext cx="2520000" cy="684000"/>
              </a:xfrm>
              <a:prstGeom prst="rect">
                <a:avLst/>
              </a:prstGeom>
              <a:ln>
                <a:headEnd type="none"/>
                <a:tailEnd type="none"/>
              </a:ln>
            </p:spPr>
            <p:txBody>
              <a:bodyPr vert="horz" wrap="square" lIns="91440" tIns="45720" rIns="91440" bIns="45720" rtlCol="0" anchor="b" anchorCtr="0"/>
              <a:lstStyle/>
              <a:p>
                <a:pPr algn="l">
                  <a:defRPr/>
                </a:pPr>
                <a:r>
                  <a:rPr lang="en-US" sz="1800" b="1" i="0">
                    <a:solidFill>
                      <a:srgbClr val="000000">
                        <a:alpha val="100000"/>
                      </a:srgbClr>
                    </a:solidFill>
                    <a:latin typeface="微软雅黑" panose="020B0503020204020204" charset="-122"/>
                    <a:ea typeface="微软雅黑" panose="020B0503020204020204" charset="-122"/>
                    <a:cs typeface="微软雅黑" panose="020B0503020204020204" charset="-122"/>
                  </a:rPr>
                  <a:t>案例：资质异常申请升级</a:t>
                </a:r>
                <a:endParaRPr lang="en-US" sz="1100"/>
              </a:p>
            </p:txBody>
          </p:sp>
          <p:sp>
            <p:nvSpPr>
              <p:cNvPr id="24" name="TextBox 24"/>
              <p:cNvSpPr txBox="1"/>
              <p:nvPr>
                <p:custDataLst>
                  <p:tags r:id="rId15"/>
                </p:custDataLst>
              </p:nvPr>
            </p:nvSpPr>
            <p:spPr>
              <a:xfrm>
                <a:off x="660400" y="4694024"/>
                <a:ext cx="2520000" cy="1922675"/>
              </a:xfrm>
              <a:prstGeom prst="rect">
                <a:avLst/>
              </a:prstGeom>
              <a:ln>
                <a:headEnd type="none"/>
                <a:tailEnd type="none"/>
              </a:ln>
            </p:spPr>
            <p:txBody>
              <a:bodyPr vert="horz" wrap="square" lIns="91440" tIns="45720" rIns="91440" bIns="45720" rtlCol="0" anchor="t" anchorCtr="0"/>
              <a:lstStyle/>
              <a:p>
                <a:pPr algn="l">
                  <a:lnSpc>
                    <a:spcPct val="120000"/>
                  </a:lnSpc>
                  <a:defRPr/>
                </a:pPr>
                <a:r>
                  <a:rPr lang="en-US" sz="1200" b="0" i="0">
                    <a:solidFill>
                      <a:srgbClr val="000000">
                        <a:alpha val="100000"/>
                      </a:srgbClr>
                    </a:solidFill>
                    <a:latin typeface="微软雅黑" panose="020B0503020204020204" charset="-122"/>
                    <a:ea typeface="微软雅黑" panose="020B0503020204020204" charset="-122"/>
                    <a:cs typeface="微软雅黑" panose="020B0503020204020204" charset="-122"/>
                  </a:rPr>
                  <a:t>企业情况：A公司因2025年动态核查不达标被标注“资质异常”，2026年申请资质升级。</a:t>
                </a:r>
                <a:endParaRPr lang="en-US" sz="1200" b="0" i="0">
                  <a:solidFill>
                    <a:srgbClr val="000000">
                      <a:alpha val="100000"/>
                    </a:srgbClr>
                  </a:solidFill>
                  <a:latin typeface="微软雅黑" panose="020B0503020204020204" charset="-122"/>
                  <a:ea typeface="微软雅黑" panose="020B0503020204020204" charset="-122"/>
                  <a:cs typeface="微软雅黑" panose="020B0503020204020204" charset="-122"/>
                </a:endParaRPr>
              </a:p>
              <a:p>
                <a:pPr algn="l">
                  <a:lnSpc>
                    <a:spcPct val="120000"/>
                  </a:lnSpc>
                  <a:defRPr/>
                </a:pPr>
                <a:r>
                  <a:rPr lang="en-US" sz="1200" b="0" i="0">
                    <a:solidFill>
                      <a:srgbClr val="000000">
                        <a:alpha val="100000"/>
                      </a:srgbClr>
                    </a:solidFill>
                    <a:latin typeface="微软雅黑" panose="020B0503020204020204" charset="-122"/>
                    <a:ea typeface="微软雅黑" panose="020B0503020204020204" charset="-122"/>
                    <a:cs typeface="微软雅黑" panose="020B0503020204020204" charset="-122"/>
                  </a:rPr>
                  <a:t>审查结果：系统自动判定不予提交申请，依据导则第2.1.10条。</a:t>
                </a:r>
                <a:endParaRPr lang="en-US" sz="1200" b="0" i="0">
                  <a:solidFill>
                    <a:srgbClr val="000000">
                      <a:alpha val="100000"/>
                    </a:srgbClr>
                  </a:solidFill>
                  <a:latin typeface="微软雅黑" panose="020B0503020204020204" charset="-122"/>
                  <a:ea typeface="微软雅黑" panose="020B0503020204020204" charset="-122"/>
                  <a:cs typeface="微软雅黑" panose="020B0503020204020204" charset="-122"/>
                </a:endParaRPr>
              </a:p>
              <a:p>
                <a:pPr algn="l">
                  <a:lnSpc>
                    <a:spcPct val="120000"/>
                  </a:lnSpc>
                  <a:defRPr/>
                </a:pPr>
                <a:r>
                  <a:rPr lang="en-US" sz="1200" b="0" i="0">
                    <a:solidFill>
                      <a:srgbClr val="000000">
                        <a:alpha val="100000"/>
                      </a:srgbClr>
                    </a:solidFill>
                    <a:latin typeface="微软雅黑" panose="020B0503020204020204" charset="-122"/>
                    <a:ea typeface="微软雅黑" panose="020B0503020204020204" charset="-122"/>
                    <a:cs typeface="微软雅黑" panose="020B0503020204020204" charset="-122"/>
                  </a:rPr>
                  <a:t>要点</a:t>
                </a:r>
                <a:r>
                  <a:rPr lang="zh-CN" altLang="en-US" sz="1200" b="0" i="0">
                    <a:solidFill>
                      <a:srgbClr val="000000">
                        <a:alpha val="100000"/>
                      </a:srgbClr>
                    </a:solidFill>
                    <a:latin typeface="微软雅黑" panose="020B0503020204020204" charset="-122"/>
                    <a:ea typeface="宋体" panose="02010600030101010101" pitchFamily="2" charset="-122"/>
                    <a:cs typeface="微软雅黑" panose="020B0503020204020204" charset="-122"/>
                  </a:rPr>
                  <a:t>提示</a:t>
                </a:r>
                <a:r>
                  <a:rPr lang="en-US" sz="1200" b="0" i="0">
                    <a:solidFill>
                      <a:srgbClr val="000000">
                        <a:alpha val="100000"/>
                      </a:srgbClr>
                    </a:solidFill>
                    <a:latin typeface="微软雅黑" panose="020B0503020204020204" charset="-122"/>
                    <a:ea typeface="微软雅黑" panose="020B0503020204020204" charset="-122"/>
                    <a:cs typeface="微软雅黑" panose="020B0503020204020204" charset="-122"/>
                  </a:rPr>
                  <a:t>：</a:t>
                </a:r>
                <a:r>
                  <a:rPr lang="zh-CN" altLang="en-US" sz="1200" b="0" i="0">
                    <a:solidFill>
                      <a:srgbClr val="000000">
                        <a:alpha val="100000"/>
                      </a:srgbClr>
                    </a:solidFill>
                    <a:latin typeface="微软雅黑" panose="020B0503020204020204" charset="-122"/>
                    <a:ea typeface="宋体" panose="02010600030101010101" pitchFamily="2" charset="-122"/>
                    <a:cs typeface="微软雅黑" panose="020B0503020204020204" charset="-122"/>
                  </a:rPr>
                  <a:t>受理环节应先核查企业信用和状态。</a:t>
                </a:r>
                <a:endParaRPr lang="zh-CN" altLang="en-US" sz="1200" b="0" i="0">
                  <a:solidFill>
                    <a:srgbClr val="000000">
                      <a:alpha val="100000"/>
                    </a:srgbClr>
                  </a:solidFill>
                  <a:latin typeface="微软雅黑" panose="020B0503020204020204" charset="-122"/>
                  <a:ea typeface="宋体" panose="02010600030101010101" pitchFamily="2" charset="-122"/>
                  <a:cs typeface="微软雅黑" panose="020B0503020204020204" charset="-122"/>
                </a:endParaRPr>
              </a:p>
            </p:txBody>
          </p:sp>
          <p:sp>
            <p:nvSpPr>
              <p:cNvPr id="25" name="TextBox 25"/>
              <p:cNvSpPr txBox="1"/>
              <p:nvPr>
                <p:custDataLst>
                  <p:tags r:id="rId16"/>
                </p:custDataLst>
              </p:nvPr>
            </p:nvSpPr>
            <p:spPr>
              <a:xfrm>
                <a:off x="660400" y="2967172"/>
                <a:ext cx="2520000" cy="708597"/>
              </a:xfrm>
              <a:prstGeom prst="rect">
                <a:avLst/>
              </a:prstGeom>
              <a:ln>
                <a:headEnd type="none"/>
                <a:tailEnd type="none"/>
              </a:ln>
            </p:spPr>
            <p:txBody>
              <a:bodyPr vert="horz" wrap="none" lIns="91440" tIns="45720" rIns="91440" bIns="45720" rtlCol="0" anchor="ctr" anchorCtr="0"/>
              <a:lstStyle/>
              <a:p>
                <a:pPr algn="l">
                  <a:defRPr/>
                </a:pPr>
                <a:r>
                  <a:rPr lang="en-US" sz="3200" b="1" i="0">
                    <a:solidFill>
                      <a:srgbClr val="000000">
                        <a:alpha val="100000"/>
                      </a:srgbClr>
                    </a:solidFill>
                    <a:latin typeface="Arial" panose="020B0604020202020204"/>
                    <a:ea typeface="Arial" panose="020B0604020202020204"/>
                    <a:cs typeface="Arial" panose="020B0604020202020204"/>
                  </a:rPr>
                  <a:t>03</a:t>
                </a:r>
                <a:endParaRPr lang="en-US" sz="1100"/>
              </a:p>
            </p:txBody>
          </p:sp>
        </p:grpSp>
      </p:grpSp>
      <p:sp>
        <p:nvSpPr>
          <p:cNvPr id="26" name="TextBox 26"/>
          <p:cNvSpPr txBox="1"/>
          <p:nvPr/>
        </p:nvSpPr>
        <p:spPr>
          <a:xfrm>
            <a:off x="660400" y="128587"/>
            <a:ext cx="10858500" cy="900112"/>
          </a:xfrm>
          <a:prstGeom prst="rect">
            <a:avLst/>
          </a:prstGeom>
          <a:ln>
            <a:headEnd type="none"/>
            <a:tailEnd type="none"/>
          </a:ln>
        </p:spPr>
        <p:txBody>
          <a:bodyPr vert="horz" wrap="square" lIns="91440" tIns="45720" rIns="91440" bIns="45720" rtlCol="0" anchor="b" anchorCtr="0"/>
          <a:lstStyle/>
          <a:p>
            <a:pPr algn="l">
              <a:lnSpc>
                <a:spcPct val="100000"/>
              </a:lnSpc>
              <a:spcBef>
                <a:spcPts val="0"/>
              </a:spcBef>
              <a:defRPr/>
            </a:pPr>
            <a:r>
              <a:rPr lang="en-US" sz="2800" b="1" i="0">
                <a:solidFill>
                  <a:srgbClr val="000000">
                    <a:alpha val="100000"/>
                  </a:srgbClr>
                </a:solidFill>
                <a:latin typeface="微软雅黑" panose="020B0503020204020204" charset="-122"/>
                <a:ea typeface="微软雅黑" panose="020B0503020204020204" charset="-122"/>
                <a:cs typeface="微软雅黑" panose="020B0503020204020204" charset="-122"/>
              </a:rPr>
              <a:t>特殊申报情况案例</a:t>
            </a:r>
            <a:endParaRPr lang="en-US" sz="11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4caed9d6-c0d5-402d-a13c-963d60d56e8c"/>
          <p:cNvSpPr txBox="1"/>
          <p:nvPr/>
        </p:nvSpPr>
        <p:spPr>
          <a:xfrm>
            <a:off x="7861300" y="6409690"/>
            <a:ext cx="3657600" cy="274320"/>
          </a:xfrm>
          <a:prstGeom prst="rect">
            <a:avLst/>
          </a:prstGeom>
          <a:ln>
            <a:headEnd type="none"/>
            <a:tailEnd type="none"/>
          </a:ln>
        </p:spPr>
        <p:txBody>
          <a:bodyPr vert="horz" wrap="square" lIns="91440" tIns="45720" rIns="91440" bIns="45720" rtlCol="0" anchor="ctr" anchorCtr="0"/>
          <a:lstStyle/>
          <a:p>
            <a:pPr algn="r">
              <a:defRPr/>
            </a:pPr>
            <a:r>
              <a:rPr lang="en-US" sz="1000" b="0" i="0">
                <a:solidFill>
                  <a:srgbClr val="000000">
                    <a:alpha val="100000"/>
                  </a:srgbClr>
                </a:solidFill>
                <a:latin typeface="Arial" panose="020B0604020202020204"/>
                <a:ea typeface="Arial" panose="020B0604020202020204"/>
                <a:cs typeface="Arial" panose="020B0604020202020204"/>
              </a:rPr>
              <a:t>4</a:t>
            </a:r>
            <a:endParaRPr lang="en-US" sz="1100"/>
          </a:p>
        </p:txBody>
      </p:sp>
      <p:grpSp>
        <p:nvGrpSpPr>
          <p:cNvPr id="3" name="Group 3"/>
          <p:cNvGrpSpPr/>
          <p:nvPr/>
        </p:nvGrpSpPr>
        <p:grpSpPr>
          <a:xfrm rot="0">
            <a:off x="0" y="1130300"/>
            <a:ext cx="12192000" cy="4305311"/>
            <a:chOff x="0" y="1130300"/>
            <a:chExt cx="12192000" cy="4305311"/>
          </a:xfrm>
        </p:grpSpPr>
        <p:sp>
          <p:nvSpPr>
            <p:cNvPr id="4" name="AutoShape 4"/>
            <p:cNvSpPr/>
            <p:nvPr/>
          </p:nvSpPr>
          <p:spPr>
            <a:xfrm>
              <a:off x="0" y="3406786"/>
              <a:ext cx="12192000" cy="1076060"/>
            </a:xfrm>
            <a:prstGeom prst="rect">
              <a:avLst/>
            </a:prstGeom>
            <a:solidFill>
              <a:srgbClr val="0BB1A9">
                <a:alpha val="10196"/>
              </a:srgbClr>
            </a:solidFill>
            <a:ln>
              <a:prstDash val="solid"/>
              <a:headEnd type="none"/>
              <a:tailEnd type="none"/>
            </a:ln>
          </p:spPr>
        </p:sp>
        <p:sp>
          <p:nvSpPr>
            <p:cNvPr id="5" name="AutoShape 5"/>
            <p:cNvSpPr/>
            <p:nvPr/>
          </p:nvSpPr>
          <p:spPr>
            <a:xfrm>
              <a:off x="660400" y="3944816"/>
              <a:ext cx="10858500" cy="0"/>
            </a:xfrm>
            <a:prstGeom prst="straightConnector1">
              <a:avLst/>
            </a:prstGeom>
            <a:ln w="6350">
              <a:gradFill>
                <a:gsLst>
                  <a:gs pos="0">
                    <a:srgbClr val="0BB1A9">
                      <a:alpha val="0"/>
                    </a:srgbClr>
                  </a:gs>
                  <a:gs pos="100000">
                    <a:srgbClr val="0BB1A9">
                      <a:alpha val="100000"/>
                    </a:srgbClr>
                  </a:gs>
                </a:gsLst>
                <a:lin ang="0"/>
              </a:gradFill>
              <a:prstDash val="solid"/>
              <a:headEnd type="none"/>
              <a:tailEnd type="triangle"/>
            </a:ln>
          </p:spPr>
        </p:sp>
        <p:grpSp>
          <p:nvGrpSpPr>
            <p:cNvPr id="6" name="Group 6"/>
            <p:cNvGrpSpPr/>
            <p:nvPr/>
          </p:nvGrpSpPr>
          <p:grpSpPr>
            <a:xfrm rot="0">
              <a:off x="660400" y="3650127"/>
              <a:ext cx="2568077" cy="1785484"/>
              <a:chOff x="430475" y="3650127"/>
              <a:chExt cx="2568077" cy="1785484"/>
            </a:xfrm>
          </p:grpSpPr>
          <p:sp>
            <p:nvSpPr>
              <p:cNvPr id="7" name="TextBox 7"/>
              <p:cNvSpPr txBox="1"/>
              <p:nvPr/>
            </p:nvSpPr>
            <p:spPr>
              <a:xfrm>
                <a:off x="1411803" y="3650127"/>
                <a:ext cx="586504" cy="586504"/>
              </a:xfrm>
              <a:prstGeom prst="ellipse">
                <a:avLst/>
              </a:prstGeom>
              <a:gradFill>
                <a:gsLst>
                  <a:gs pos="0">
                    <a:srgbClr val="0BB1A9">
                      <a:alpha val="100000"/>
                      <a:lumMod val="60000"/>
                      <a:lumOff val="40000"/>
                    </a:srgbClr>
                  </a:gs>
                  <a:gs pos="75000">
                    <a:srgbClr val="0BB1A9">
                      <a:alpha val="100000"/>
                    </a:srgbClr>
                  </a:gs>
                </a:gsLst>
                <a:lin ang="2700000"/>
              </a:gradFill>
              <a:ln w="12700">
                <a:solidFill>
                  <a:srgbClr val="FFFFFF">
                    <a:alpha val="100000"/>
                  </a:srgbClr>
                </a:solidFill>
                <a:prstDash val="solid"/>
                <a:headEnd type="none"/>
                <a:tailEnd type="none"/>
              </a:ln>
            </p:spPr>
            <p:txBody>
              <a:bodyPr vert="horz" wrap="none" lIns="91440" tIns="45720" rIns="91440" bIns="45720" rtlCol="0" anchor="ctr" anchorCtr="0"/>
              <a:lstStyle/>
              <a:p>
                <a:pPr algn="ctr">
                  <a:defRPr/>
                </a:pPr>
                <a:r>
                  <a:rPr lang="en-US" sz="1800" b="1" i="0">
                    <a:solidFill>
                      <a:srgbClr val="FFFFFF">
                        <a:alpha val="100000"/>
                      </a:srgbClr>
                    </a:solidFill>
                    <a:latin typeface="Arial" panose="020B0604020202020204"/>
                    <a:ea typeface="Arial" panose="020B0604020202020204"/>
                    <a:cs typeface="Arial" panose="020B0604020202020204"/>
                  </a:rPr>
                  <a:t>01</a:t>
                </a:r>
                <a:endParaRPr lang="en-US" sz="1100"/>
              </a:p>
            </p:txBody>
          </p:sp>
          <p:grpSp>
            <p:nvGrpSpPr>
              <p:cNvPr id="8" name="Group 8"/>
              <p:cNvGrpSpPr/>
              <p:nvPr/>
            </p:nvGrpSpPr>
            <p:grpSpPr>
              <a:xfrm rot="0">
                <a:off x="430475" y="4236631"/>
                <a:ext cx="2568077" cy="1198980"/>
                <a:chOff x="1670227" y="4601292"/>
                <a:chExt cx="2568077" cy="1198980"/>
              </a:xfrm>
            </p:grpSpPr>
            <p:sp>
              <p:nvSpPr>
                <p:cNvPr id="9" name="TextBox 9"/>
                <p:cNvSpPr txBox="1"/>
                <p:nvPr/>
              </p:nvSpPr>
              <p:spPr>
                <a:xfrm>
                  <a:off x="1670227" y="5090848"/>
                  <a:ext cx="2568077" cy="709424"/>
                </a:xfrm>
                <a:prstGeom prst="rect">
                  <a:avLst/>
                </a:prstGeom>
                <a:ln>
                  <a:headEnd type="none"/>
                  <a:tailEnd type="none"/>
                </a:ln>
              </p:spPr>
              <p:txBody>
                <a:bodyPr vert="horz" wrap="square" lIns="91440" tIns="45720" rIns="91440" bIns="45720" rtlCol="0" anchor="t" anchorCtr="0"/>
                <a:lstStyle/>
                <a:p>
                  <a:pPr algn="l">
                    <a:spcBef>
                      <a:spcPts val="0"/>
                    </a:spcBef>
                    <a:spcAft>
                      <a:spcPts val="0"/>
                    </a:spcAft>
                    <a:defRPr/>
                  </a:pPr>
                  <a:r>
                    <a:rPr lang="en-US" sz="2000" b="1" i="0" strike="noStrike">
                      <a:solidFill>
                        <a:srgbClr val="000000">
                          <a:alpha val="100000"/>
                        </a:srgbClr>
                      </a:solidFill>
                      <a:latin typeface="微软雅黑" panose="020B0503020204020204" charset="-122"/>
                      <a:ea typeface="微软雅黑" panose="020B0503020204020204" charset="-122"/>
                      <a:cs typeface="微软雅黑" panose="020B0503020204020204" charset="-122"/>
                    </a:rPr>
                    <a:t>导则制定依据</a:t>
                  </a:r>
                  <a:endParaRPr lang="en-US" sz="1100"/>
                </a:p>
              </p:txBody>
            </p:sp>
            <p:sp>
              <p:nvSpPr>
                <p:cNvPr id="10" name="AutoShape 10"/>
                <p:cNvSpPr/>
                <p:nvPr/>
              </p:nvSpPr>
              <p:spPr>
                <a:xfrm>
                  <a:off x="2954266" y="4601292"/>
                  <a:ext cx="0" cy="387901"/>
                </a:xfrm>
                <a:prstGeom prst="line">
                  <a:avLst/>
                </a:prstGeom>
                <a:ln w="6350">
                  <a:gradFill>
                    <a:gsLst>
                      <a:gs pos="0">
                        <a:srgbClr val="0BB1A9">
                          <a:alpha val="0"/>
                        </a:srgbClr>
                      </a:gs>
                      <a:gs pos="100000">
                        <a:srgbClr val="0BB1A9">
                          <a:alpha val="100000"/>
                        </a:srgbClr>
                      </a:gs>
                    </a:gsLst>
                    <a:lin ang="0"/>
                  </a:gradFill>
                  <a:prstDash val="solid"/>
                  <a:headEnd type="none"/>
                  <a:tailEnd type="triangle"/>
                </a:ln>
              </p:spPr>
            </p:sp>
          </p:grpSp>
        </p:grpSp>
        <p:grpSp>
          <p:nvGrpSpPr>
            <p:cNvPr id="11" name="Group 11"/>
            <p:cNvGrpSpPr/>
            <p:nvPr/>
          </p:nvGrpSpPr>
          <p:grpSpPr>
            <a:xfrm rot="0">
              <a:off x="2694819" y="2441361"/>
              <a:ext cx="2568077" cy="1795270"/>
              <a:chOff x="2091348" y="2441361"/>
              <a:chExt cx="2568077" cy="1795270"/>
            </a:xfrm>
          </p:grpSpPr>
          <p:sp>
            <p:nvSpPr>
              <p:cNvPr id="12" name="TextBox 12"/>
              <p:cNvSpPr txBox="1"/>
              <p:nvPr/>
            </p:nvSpPr>
            <p:spPr>
              <a:xfrm>
                <a:off x="3088485" y="3650127"/>
                <a:ext cx="586504" cy="586504"/>
              </a:xfrm>
              <a:prstGeom prst="ellipse">
                <a:avLst/>
              </a:prstGeom>
              <a:gradFill>
                <a:gsLst>
                  <a:gs pos="0">
                    <a:srgbClr val="7ED7BE">
                      <a:alpha val="100000"/>
                      <a:lumMod val="60000"/>
                      <a:lumOff val="40000"/>
                    </a:srgbClr>
                  </a:gs>
                  <a:gs pos="75000">
                    <a:srgbClr val="7ED7BE">
                      <a:alpha val="100000"/>
                    </a:srgbClr>
                  </a:gs>
                </a:gsLst>
                <a:lin ang="2700000"/>
              </a:gradFill>
              <a:ln w="12700">
                <a:solidFill>
                  <a:srgbClr val="FFFFFF">
                    <a:alpha val="100000"/>
                  </a:srgbClr>
                </a:solidFill>
                <a:prstDash val="solid"/>
                <a:headEnd type="none"/>
                <a:tailEnd type="none"/>
              </a:ln>
            </p:spPr>
            <p:txBody>
              <a:bodyPr vert="horz" wrap="none" lIns="91440" tIns="45720" rIns="91440" bIns="45720" rtlCol="0" anchor="ctr" anchorCtr="0"/>
              <a:lstStyle/>
              <a:p>
                <a:pPr algn="ctr">
                  <a:defRPr/>
                </a:pPr>
                <a:r>
                  <a:rPr lang="en-US" sz="2000" b="1" i="0">
                    <a:solidFill>
                      <a:srgbClr val="FFFFFF">
                        <a:alpha val="100000"/>
                      </a:srgbClr>
                    </a:solidFill>
                    <a:latin typeface="Arial" panose="020B0604020202020204"/>
                    <a:ea typeface="Arial" panose="020B0604020202020204"/>
                    <a:cs typeface="Arial" panose="020B0604020202020204"/>
                  </a:rPr>
                  <a:t>02</a:t>
                </a:r>
                <a:endParaRPr lang="en-US" sz="1100"/>
              </a:p>
            </p:txBody>
          </p:sp>
          <p:grpSp>
            <p:nvGrpSpPr>
              <p:cNvPr id="13" name="Group 13"/>
              <p:cNvGrpSpPr/>
              <p:nvPr/>
            </p:nvGrpSpPr>
            <p:grpSpPr>
              <a:xfrm rot="0">
                <a:off x="2091348" y="2441361"/>
                <a:ext cx="2568077" cy="1205891"/>
                <a:chOff x="1663877" y="5316110"/>
                <a:chExt cx="2568077" cy="1205891"/>
              </a:xfrm>
            </p:grpSpPr>
            <p:sp>
              <p:nvSpPr>
                <p:cNvPr id="14" name="TextBox 14"/>
                <p:cNvSpPr txBox="1"/>
                <p:nvPr/>
              </p:nvSpPr>
              <p:spPr>
                <a:xfrm>
                  <a:off x="1663877" y="5316110"/>
                  <a:ext cx="2568077" cy="709424"/>
                </a:xfrm>
                <a:prstGeom prst="rect">
                  <a:avLst/>
                </a:prstGeom>
                <a:ln>
                  <a:headEnd type="none"/>
                  <a:tailEnd type="none"/>
                </a:ln>
              </p:spPr>
              <p:txBody>
                <a:bodyPr vert="horz" wrap="square" lIns="91440" tIns="45720" rIns="91440" bIns="45720" rtlCol="0" anchor="b" anchorCtr="0"/>
                <a:lstStyle/>
                <a:p>
                  <a:pPr algn="l">
                    <a:spcBef>
                      <a:spcPts val="0"/>
                    </a:spcBef>
                    <a:spcAft>
                      <a:spcPts val="0"/>
                    </a:spcAft>
                    <a:defRPr/>
                  </a:pPr>
                  <a:r>
                    <a:rPr lang="en-US" sz="2000" b="1" i="0" strike="noStrike">
                      <a:solidFill>
                        <a:srgbClr val="000000">
                          <a:alpha val="100000"/>
                        </a:srgbClr>
                      </a:solidFill>
                      <a:latin typeface="微软雅黑" panose="020B0503020204020204" charset="-122"/>
                      <a:ea typeface="微软雅黑" panose="020B0503020204020204" charset="-122"/>
                      <a:cs typeface="微软雅黑" panose="020B0503020204020204" charset="-122"/>
                    </a:rPr>
                    <a:t>申请材料审查要点</a:t>
                  </a:r>
                  <a:endParaRPr lang="en-US" sz="1100"/>
                </a:p>
              </p:txBody>
            </p:sp>
            <p:sp>
              <p:nvSpPr>
                <p:cNvPr id="15" name="AutoShape 15"/>
                <p:cNvSpPr/>
                <p:nvPr/>
              </p:nvSpPr>
              <p:spPr>
                <a:xfrm flipV="1">
                  <a:off x="2954266" y="6134100"/>
                  <a:ext cx="0" cy="387901"/>
                </a:xfrm>
                <a:prstGeom prst="line">
                  <a:avLst/>
                </a:prstGeom>
                <a:ln w="6350">
                  <a:gradFill>
                    <a:gsLst>
                      <a:gs pos="0">
                        <a:srgbClr val="0BB1A9">
                          <a:alpha val="0"/>
                        </a:srgbClr>
                      </a:gs>
                      <a:gs pos="100000">
                        <a:srgbClr val="0BB1A9">
                          <a:alpha val="100000"/>
                        </a:srgbClr>
                      </a:gs>
                    </a:gsLst>
                    <a:lin ang="0"/>
                  </a:gradFill>
                  <a:prstDash val="solid"/>
                  <a:headEnd type="none"/>
                  <a:tailEnd type="triangle"/>
                </a:ln>
              </p:spPr>
            </p:sp>
          </p:grpSp>
        </p:grpSp>
        <p:sp>
          <p:nvSpPr>
            <p:cNvPr id="16" name="AutoShape 16"/>
            <p:cNvSpPr/>
            <p:nvPr/>
          </p:nvSpPr>
          <p:spPr>
            <a:xfrm>
              <a:off x="666750" y="1130300"/>
              <a:ext cx="10858500" cy="1002918"/>
            </a:xfrm>
            <a:prstGeom prst="rect">
              <a:avLst/>
            </a:prstGeom>
            <a:ln>
              <a:prstDash val="solid"/>
              <a:headEnd type="none"/>
              <a:tailEnd type="none"/>
            </a:ln>
          </p:spPr>
        </p:sp>
        <p:grpSp>
          <p:nvGrpSpPr>
            <p:cNvPr id="17" name="Group 17"/>
            <p:cNvGrpSpPr/>
            <p:nvPr/>
          </p:nvGrpSpPr>
          <p:grpSpPr>
            <a:xfrm rot="0">
              <a:off x="4729238" y="3650127"/>
              <a:ext cx="2568077" cy="1785484"/>
              <a:chOff x="3751497" y="3650127"/>
              <a:chExt cx="2568077" cy="1785484"/>
            </a:xfrm>
          </p:grpSpPr>
          <p:sp>
            <p:nvSpPr>
              <p:cNvPr id="18" name="TextBox 18"/>
              <p:cNvSpPr txBox="1"/>
              <p:nvPr/>
            </p:nvSpPr>
            <p:spPr>
              <a:xfrm>
                <a:off x="4765167" y="3650127"/>
                <a:ext cx="586504" cy="586504"/>
              </a:xfrm>
              <a:prstGeom prst="ellipse">
                <a:avLst/>
              </a:prstGeom>
              <a:gradFill>
                <a:gsLst>
                  <a:gs pos="0">
                    <a:srgbClr val="0BB1A9">
                      <a:alpha val="100000"/>
                      <a:lumMod val="60000"/>
                      <a:lumOff val="40000"/>
                    </a:srgbClr>
                  </a:gs>
                  <a:gs pos="75000">
                    <a:srgbClr val="0BB1A9">
                      <a:alpha val="100000"/>
                    </a:srgbClr>
                  </a:gs>
                </a:gsLst>
                <a:lin ang="2700000"/>
              </a:gradFill>
              <a:ln w="12700">
                <a:solidFill>
                  <a:srgbClr val="FFFFFF">
                    <a:alpha val="100000"/>
                  </a:srgbClr>
                </a:solidFill>
                <a:prstDash val="solid"/>
                <a:headEnd type="none"/>
                <a:tailEnd type="none"/>
              </a:ln>
            </p:spPr>
            <p:txBody>
              <a:bodyPr vert="horz" wrap="none" lIns="91440" tIns="45720" rIns="91440" bIns="45720" rtlCol="0" anchor="ctr" anchorCtr="0"/>
              <a:lstStyle/>
              <a:p>
                <a:pPr algn="ctr">
                  <a:defRPr/>
                </a:pPr>
                <a:r>
                  <a:rPr lang="en-US" sz="1800" b="1" i="0">
                    <a:solidFill>
                      <a:srgbClr val="FFFFFF">
                        <a:alpha val="100000"/>
                      </a:srgbClr>
                    </a:solidFill>
                    <a:latin typeface="Arial" panose="020B0604020202020204"/>
                    <a:ea typeface="Arial" panose="020B0604020202020204"/>
                    <a:cs typeface="Arial" panose="020B0604020202020204"/>
                  </a:rPr>
                  <a:t>03</a:t>
                </a:r>
                <a:endParaRPr lang="en-US" sz="1100"/>
              </a:p>
            </p:txBody>
          </p:sp>
          <p:grpSp>
            <p:nvGrpSpPr>
              <p:cNvPr id="19" name="Group 19"/>
              <p:cNvGrpSpPr/>
              <p:nvPr/>
            </p:nvGrpSpPr>
            <p:grpSpPr>
              <a:xfrm rot="0">
                <a:off x="3751497" y="4236631"/>
                <a:ext cx="2568077" cy="1198980"/>
                <a:chOff x="1670227" y="4601292"/>
                <a:chExt cx="2568077" cy="1198980"/>
              </a:xfrm>
            </p:grpSpPr>
            <p:sp>
              <p:nvSpPr>
                <p:cNvPr id="20" name="TextBox 20"/>
                <p:cNvSpPr txBox="1"/>
                <p:nvPr/>
              </p:nvSpPr>
              <p:spPr>
                <a:xfrm>
                  <a:off x="1670227" y="5090848"/>
                  <a:ext cx="2568077" cy="709424"/>
                </a:xfrm>
                <a:prstGeom prst="rect">
                  <a:avLst/>
                </a:prstGeom>
                <a:ln>
                  <a:headEnd type="none"/>
                  <a:tailEnd type="none"/>
                </a:ln>
              </p:spPr>
              <p:txBody>
                <a:bodyPr vert="horz" wrap="square" lIns="91440" tIns="45720" rIns="91440" bIns="45720" rtlCol="0" anchor="t" anchorCtr="0"/>
                <a:lstStyle/>
                <a:p>
                  <a:pPr algn="l">
                    <a:spcBef>
                      <a:spcPts val="0"/>
                    </a:spcBef>
                    <a:spcAft>
                      <a:spcPts val="0"/>
                    </a:spcAft>
                    <a:defRPr/>
                  </a:pPr>
                  <a:r>
                    <a:rPr lang="en-US" sz="2000" b="1" i="0" strike="noStrike">
                      <a:solidFill>
                        <a:srgbClr val="000000">
                          <a:alpha val="100000"/>
                        </a:srgbClr>
                      </a:solidFill>
                      <a:latin typeface="微软雅黑" panose="020B0503020204020204" charset="-122"/>
                      <a:ea typeface="微软雅黑" panose="020B0503020204020204" charset="-122"/>
                      <a:cs typeface="微软雅黑" panose="020B0503020204020204" charset="-122"/>
                    </a:rPr>
                    <a:t>具体资质审查实例</a:t>
                  </a:r>
                  <a:endParaRPr lang="en-US" sz="1100"/>
                </a:p>
              </p:txBody>
            </p:sp>
            <p:sp>
              <p:nvSpPr>
                <p:cNvPr id="21" name="AutoShape 21"/>
                <p:cNvSpPr/>
                <p:nvPr/>
              </p:nvSpPr>
              <p:spPr>
                <a:xfrm>
                  <a:off x="2954266" y="4601292"/>
                  <a:ext cx="0" cy="387901"/>
                </a:xfrm>
                <a:prstGeom prst="line">
                  <a:avLst/>
                </a:prstGeom>
                <a:ln w="6350">
                  <a:gradFill>
                    <a:gsLst>
                      <a:gs pos="0">
                        <a:srgbClr val="0BB1A9">
                          <a:alpha val="0"/>
                        </a:srgbClr>
                      </a:gs>
                      <a:gs pos="100000">
                        <a:srgbClr val="0BB1A9">
                          <a:alpha val="100000"/>
                        </a:srgbClr>
                      </a:gs>
                    </a:gsLst>
                    <a:lin ang="0"/>
                  </a:gradFill>
                  <a:prstDash val="solid"/>
                  <a:headEnd type="none"/>
                  <a:tailEnd type="triangle"/>
                </a:ln>
              </p:spPr>
            </p:sp>
          </p:grpSp>
        </p:grpSp>
        <p:grpSp>
          <p:nvGrpSpPr>
            <p:cNvPr id="22" name="Group 22"/>
            <p:cNvGrpSpPr/>
            <p:nvPr/>
          </p:nvGrpSpPr>
          <p:grpSpPr>
            <a:xfrm rot="0">
              <a:off x="6763657" y="2441361"/>
              <a:ext cx="2568077" cy="1795270"/>
              <a:chOff x="5444712" y="2441361"/>
              <a:chExt cx="2568077" cy="1795270"/>
            </a:xfrm>
          </p:grpSpPr>
          <p:sp>
            <p:nvSpPr>
              <p:cNvPr id="23" name="TextBox 23"/>
              <p:cNvSpPr txBox="1"/>
              <p:nvPr/>
            </p:nvSpPr>
            <p:spPr>
              <a:xfrm>
                <a:off x="6441849" y="3650127"/>
                <a:ext cx="586504" cy="586504"/>
              </a:xfrm>
              <a:prstGeom prst="ellipse">
                <a:avLst/>
              </a:prstGeom>
              <a:gradFill>
                <a:gsLst>
                  <a:gs pos="0">
                    <a:srgbClr val="7ED7BE">
                      <a:alpha val="100000"/>
                      <a:lumMod val="60000"/>
                      <a:lumOff val="40000"/>
                    </a:srgbClr>
                  </a:gs>
                  <a:gs pos="75000">
                    <a:srgbClr val="7ED7BE">
                      <a:alpha val="100000"/>
                    </a:srgbClr>
                  </a:gs>
                </a:gsLst>
                <a:lin ang="2700000"/>
              </a:gradFill>
              <a:ln w="12700">
                <a:solidFill>
                  <a:srgbClr val="FFFFFF">
                    <a:alpha val="100000"/>
                  </a:srgbClr>
                </a:solidFill>
                <a:prstDash val="solid"/>
                <a:headEnd type="none"/>
                <a:tailEnd type="none"/>
              </a:ln>
            </p:spPr>
            <p:txBody>
              <a:bodyPr vert="horz" wrap="none" lIns="91440" tIns="45720" rIns="91440" bIns="45720" rtlCol="0" anchor="ctr" anchorCtr="0"/>
              <a:lstStyle/>
              <a:p>
                <a:pPr algn="ctr">
                  <a:defRPr/>
                </a:pPr>
                <a:r>
                  <a:rPr lang="en-US" sz="2000" b="1" i="0">
                    <a:solidFill>
                      <a:srgbClr val="FFFFFF">
                        <a:alpha val="100000"/>
                      </a:srgbClr>
                    </a:solidFill>
                    <a:latin typeface="Arial" panose="020B0604020202020204"/>
                    <a:ea typeface="Arial" panose="020B0604020202020204"/>
                    <a:cs typeface="Arial" panose="020B0604020202020204"/>
                  </a:rPr>
                  <a:t>04</a:t>
                </a:r>
                <a:endParaRPr lang="en-US" sz="1100"/>
              </a:p>
            </p:txBody>
          </p:sp>
          <p:grpSp>
            <p:nvGrpSpPr>
              <p:cNvPr id="24" name="Group 24"/>
              <p:cNvGrpSpPr/>
              <p:nvPr/>
            </p:nvGrpSpPr>
            <p:grpSpPr>
              <a:xfrm rot="0">
                <a:off x="5444712" y="2441361"/>
                <a:ext cx="2568077" cy="1205891"/>
                <a:chOff x="1663877" y="5316110"/>
                <a:chExt cx="2568077" cy="1205891"/>
              </a:xfrm>
            </p:grpSpPr>
            <p:sp>
              <p:nvSpPr>
                <p:cNvPr id="25" name="TextBox 25"/>
                <p:cNvSpPr txBox="1"/>
                <p:nvPr/>
              </p:nvSpPr>
              <p:spPr>
                <a:xfrm>
                  <a:off x="1663877" y="5316110"/>
                  <a:ext cx="2568077" cy="709424"/>
                </a:xfrm>
                <a:prstGeom prst="rect">
                  <a:avLst/>
                </a:prstGeom>
                <a:ln>
                  <a:headEnd type="none"/>
                  <a:tailEnd type="none"/>
                </a:ln>
              </p:spPr>
              <p:txBody>
                <a:bodyPr vert="horz" wrap="square" lIns="91440" tIns="45720" rIns="91440" bIns="45720" rtlCol="0" anchor="b" anchorCtr="0"/>
                <a:lstStyle/>
                <a:p>
                  <a:pPr algn="l">
                    <a:spcBef>
                      <a:spcPts val="0"/>
                    </a:spcBef>
                    <a:spcAft>
                      <a:spcPts val="0"/>
                    </a:spcAft>
                    <a:defRPr/>
                  </a:pPr>
                  <a:r>
                    <a:rPr lang="en-US" sz="2000" b="1" i="0" strike="noStrike">
                      <a:solidFill>
                        <a:srgbClr val="000000">
                          <a:alpha val="100000"/>
                        </a:srgbClr>
                      </a:solidFill>
                      <a:latin typeface="微软雅黑" panose="020B0503020204020204" charset="-122"/>
                      <a:ea typeface="微软雅黑" panose="020B0503020204020204" charset="-122"/>
                      <a:cs typeface="微软雅黑" panose="020B0503020204020204" charset="-122"/>
                    </a:rPr>
                    <a:t>典型案例分析</a:t>
                  </a:r>
                  <a:endParaRPr lang="en-US" sz="1100"/>
                </a:p>
              </p:txBody>
            </p:sp>
            <p:sp>
              <p:nvSpPr>
                <p:cNvPr id="26" name="AutoShape 26"/>
                <p:cNvSpPr/>
                <p:nvPr/>
              </p:nvSpPr>
              <p:spPr>
                <a:xfrm flipV="1">
                  <a:off x="2954266" y="6134100"/>
                  <a:ext cx="0" cy="387901"/>
                </a:xfrm>
                <a:prstGeom prst="line">
                  <a:avLst/>
                </a:prstGeom>
                <a:ln w="6350">
                  <a:gradFill>
                    <a:gsLst>
                      <a:gs pos="0">
                        <a:srgbClr val="0BB1A9">
                          <a:alpha val="0"/>
                        </a:srgbClr>
                      </a:gs>
                      <a:gs pos="100000">
                        <a:srgbClr val="0BB1A9">
                          <a:alpha val="100000"/>
                        </a:srgbClr>
                      </a:gs>
                    </a:gsLst>
                    <a:lin ang="0"/>
                  </a:gradFill>
                  <a:prstDash val="solid"/>
                  <a:headEnd type="none"/>
                  <a:tailEnd type="triangle"/>
                </a:ln>
              </p:spPr>
            </p:sp>
          </p:grpSp>
        </p:grpSp>
        <p:grpSp>
          <p:nvGrpSpPr>
            <p:cNvPr id="27" name="Group 27"/>
            <p:cNvGrpSpPr/>
            <p:nvPr/>
          </p:nvGrpSpPr>
          <p:grpSpPr>
            <a:xfrm rot="0">
              <a:off x="8798076" y="3650127"/>
              <a:ext cx="2568077" cy="1785484"/>
              <a:chOff x="7127744" y="3650127"/>
              <a:chExt cx="2568077" cy="1785484"/>
            </a:xfrm>
          </p:grpSpPr>
          <p:sp>
            <p:nvSpPr>
              <p:cNvPr id="28" name="TextBox 28"/>
              <p:cNvSpPr txBox="1"/>
              <p:nvPr/>
            </p:nvSpPr>
            <p:spPr>
              <a:xfrm>
                <a:off x="8118531" y="3650127"/>
                <a:ext cx="586504" cy="586504"/>
              </a:xfrm>
              <a:prstGeom prst="ellipse">
                <a:avLst/>
              </a:prstGeom>
              <a:gradFill>
                <a:gsLst>
                  <a:gs pos="0">
                    <a:srgbClr val="0BB1A9">
                      <a:alpha val="100000"/>
                      <a:lumMod val="60000"/>
                      <a:lumOff val="40000"/>
                    </a:srgbClr>
                  </a:gs>
                  <a:gs pos="75000">
                    <a:srgbClr val="0BB1A9">
                      <a:alpha val="100000"/>
                    </a:srgbClr>
                  </a:gs>
                </a:gsLst>
                <a:lin ang="2700000"/>
              </a:gradFill>
              <a:ln w="12700">
                <a:solidFill>
                  <a:srgbClr val="FFFFFF">
                    <a:alpha val="100000"/>
                  </a:srgbClr>
                </a:solidFill>
                <a:prstDash val="solid"/>
                <a:headEnd type="none"/>
                <a:tailEnd type="none"/>
              </a:ln>
            </p:spPr>
            <p:txBody>
              <a:bodyPr vert="horz" wrap="none" lIns="91440" tIns="45720" rIns="91440" bIns="45720" rtlCol="0" anchor="ctr" anchorCtr="0"/>
              <a:lstStyle/>
              <a:p>
                <a:pPr algn="ctr">
                  <a:defRPr/>
                </a:pPr>
                <a:r>
                  <a:rPr lang="en-US" sz="1800" b="1" i="0">
                    <a:solidFill>
                      <a:srgbClr val="FFFFFF">
                        <a:alpha val="100000"/>
                      </a:srgbClr>
                    </a:solidFill>
                    <a:latin typeface="Arial" panose="020B0604020202020204"/>
                    <a:ea typeface="Arial" panose="020B0604020202020204"/>
                    <a:cs typeface="Arial" panose="020B0604020202020204"/>
                  </a:rPr>
                  <a:t>05</a:t>
                </a:r>
                <a:endParaRPr lang="en-US" sz="1100"/>
              </a:p>
            </p:txBody>
          </p:sp>
          <p:grpSp>
            <p:nvGrpSpPr>
              <p:cNvPr id="29" name="Group 29"/>
              <p:cNvGrpSpPr/>
              <p:nvPr/>
            </p:nvGrpSpPr>
            <p:grpSpPr>
              <a:xfrm rot="0">
                <a:off x="7127744" y="4236631"/>
                <a:ext cx="2568077" cy="1198980"/>
                <a:chOff x="1670227" y="4601292"/>
                <a:chExt cx="2568077" cy="1198980"/>
              </a:xfrm>
            </p:grpSpPr>
            <p:sp>
              <p:nvSpPr>
                <p:cNvPr id="30" name="TextBox 30"/>
                <p:cNvSpPr txBox="1"/>
                <p:nvPr/>
              </p:nvSpPr>
              <p:spPr>
                <a:xfrm>
                  <a:off x="1670227" y="5090848"/>
                  <a:ext cx="2568077" cy="709424"/>
                </a:xfrm>
                <a:prstGeom prst="rect">
                  <a:avLst/>
                </a:prstGeom>
                <a:ln>
                  <a:headEnd type="none"/>
                  <a:tailEnd type="none"/>
                </a:ln>
              </p:spPr>
              <p:txBody>
                <a:bodyPr vert="horz" wrap="square" lIns="91440" tIns="45720" rIns="91440" bIns="45720" rtlCol="0" anchor="t" anchorCtr="0"/>
                <a:lstStyle/>
                <a:p>
                  <a:pPr algn="l">
                    <a:spcBef>
                      <a:spcPts val="0"/>
                    </a:spcBef>
                    <a:spcAft>
                      <a:spcPts val="0"/>
                    </a:spcAft>
                    <a:defRPr/>
                  </a:pPr>
                  <a:r>
                    <a:rPr lang="en-US" sz="2000" b="1" i="0" strike="noStrike">
                      <a:solidFill>
                        <a:srgbClr val="000000">
                          <a:alpha val="100000"/>
                        </a:srgbClr>
                      </a:solidFill>
                      <a:latin typeface="微软雅黑" panose="020B0503020204020204" charset="-122"/>
                      <a:ea typeface="微软雅黑" panose="020B0503020204020204" charset="-122"/>
                      <a:cs typeface="微软雅黑" panose="020B0503020204020204" charset="-122"/>
                    </a:rPr>
                    <a:t>常见问题解答</a:t>
                  </a:r>
                  <a:endParaRPr lang="en-US" sz="1100"/>
                </a:p>
              </p:txBody>
            </p:sp>
            <p:sp>
              <p:nvSpPr>
                <p:cNvPr id="31" name="AutoShape 31"/>
                <p:cNvSpPr/>
                <p:nvPr/>
              </p:nvSpPr>
              <p:spPr>
                <a:xfrm>
                  <a:off x="2954266" y="4601292"/>
                  <a:ext cx="0" cy="387901"/>
                </a:xfrm>
                <a:prstGeom prst="line">
                  <a:avLst/>
                </a:prstGeom>
                <a:ln w="6350">
                  <a:gradFill>
                    <a:gsLst>
                      <a:gs pos="0">
                        <a:srgbClr val="0BB1A9">
                          <a:alpha val="0"/>
                        </a:srgbClr>
                      </a:gs>
                      <a:gs pos="100000">
                        <a:srgbClr val="0BB1A9">
                          <a:alpha val="100000"/>
                        </a:srgbClr>
                      </a:gs>
                    </a:gsLst>
                    <a:lin ang="0"/>
                  </a:gradFill>
                  <a:prstDash val="solid"/>
                  <a:headEnd type="none"/>
                  <a:tailEnd type="triangle"/>
                </a:ln>
              </p:spPr>
            </p:sp>
          </p:grpSp>
        </p:grpSp>
      </p:grpSp>
      <p:sp>
        <p:nvSpPr>
          <p:cNvPr id="32" name="TextBox 32"/>
          <p:cNvSpPr txBox="1"/>
          <p:nvPr/>
        </p:nvSpPr>
        <p:spPr>
          <a:xfrm>
            <a:off x="660400" y="128587"/>
            <a:ext cx="10858500" cy="900112"/>
          </a:xfrm>
          <a:prstGeom prst="rect">
            <a:avLst/>
          </a:prstGeom>
          <a:ln>
            <a:headEnd type="none"/>
            <a:tailEnd type="none"/>
          </a:ln>
        </p:spPr>
        <p:txBody>
          <a:bodyPr vert="horz" wrap="square" lIns="91440" tIns="45720" rIns="91440" bIns="45720" rtlCol="0" anchor="b" anchorCtr="0"/>
          <a:lstStyle/>
          <a:p>
            <a:pPr algn="l">
              <a:lnSpc>
                <a:spcPct val="100000"/>
              </a:lnSpc>
              <a:spcBef>
                <a:spcPts val="0"/>
              </a:spcBef>
              <a:defRPr/>
            </a:pPr>
            <a:r>
              <a:rPr lang="en-US" sz="2800" b="1" i="0">
                <a:solidFill>
                  <a:srgbClr val="000000">
                    <a:alpha val="100000"/>
                  </a:srgbClr>
                </a:solidFill>
                <a:latin typeface="微软雅黑" panose="020B0503020204020204" charset="-122"/>
                <a:ea typeface="微软雅黑" panose="020B0503020204020204" charset="-122"/>
                <a:cs typeface="微软雅黑" panose="020B0503020204020204" charset="-122"/>
              </a:rPr>
              <a:t>目录</a:t>
            </a:r>
            <a:endParaRPr lang="en-US" sz="110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083300" y="2051895"/>
            <a:ext cx="5435600" cy="1371600"/>
          </a:xfrm>
          <a:prstGeom prst="rect">
            <a:avLst/>
          </a:prstGeom>
          <a:ln>
            <a:headEnd type="none"/>
            <a:tailEnd type="none"/>
          </a:ln>
        </p:spPr>
        <p:txBody>
          <a:bodyPr vert="horz" wrap="square" lIns="91440" tIns="45720" rIns="91440" bIns="45720" rtlCol="0" anchor="b" anchorCtr="0"/>
          <a:lstStyle/>
          <a:p>
            <a:pPr algn="r">
              <a:lnSpc>
                <a:spcPct val="100000"/>
              </a:lnSpc>
              <a:spcBef>
                <a:spcPts val="0"/>
              </a:spcBef>
              <a:defRPr/>
            </a:pPr>
            <a:r>
              <a:rPr lang="en-US" sz="3600" b="1" i="0">
                <a:solidFill>
                  <a:srgbClr val="000000">
                    <a:alpha val="100000"/>
                  </a:srgbClr>
                </a:solidFill>
                <a:latin typeface="微软雅黑" panose="020B0503020204020204" charset="-122"/>
                <a:ea typeface="微软雅黑" panose="020B0503020204020204" charset="-122"/>
                <a:cs typeface="微软雅黑" panose="020B0503020204020204" charset="-122"/>
              </a:rPr>
              <a:t>常见问题解答</a:t>
            </a:r>
            <a:endParaRPr lang="en-US" sz="1100"/>
          </a:p>
        </p:txBody>
      </p:sp>
      <p:sp>
        <p:nvSpPr>
          <p:cNvPr id="3" name="TextBox 3"/>
          <p:cNvSpPr txBox="1"/>
          <p:nvPr/>
        </p:nvSpPr>
        <p:spPr>
          <a:xfrm>
            <a:off x="6083300" y="3429000"/>
            <a:ext cx="5435600" cy="1371600"/>
          </a:xfrm>
          <a:prstGeom prst="rect">
            <a:avLst/>
          </a:prstGeom>
          <a:ln>
            <a:headEnd type="none"/>
            <a:tailEnd type="none"/>
          </a:ln>
        </p:spPr>
        <p:txBody>
          <a:bodyPr vert="horz" wrap="square" lIns="91440" tIns="45720" rIns="91440" bIns="45720" rtlCol="0" anchor="t" anchorCtr="0"/>
          <a:lstStyle/>
          <a:p>
            <a:pPr algn="r">
              <a:lnSpc>
                <a:spcPct val="120000"/>
              </a:lnSpc>
              <a:spcBef>
                <a:spcPts val="1000"/>
              </a:spcBef>
              <a:defRPr/>
            </a:pPr>
            <a:r>
              <a:rPr lang="en-US" sz="1600" b="0" i="0">
                <a:solidFill>
                  <a:srgbClr val="000000">
                    <a:alpha val="100000"/>
                  </a:srgbClr>
                </a:solidFill>
                <a:latin typeface="微软雅黑" panose="020B0503020204020204" charset="-122"/>
                <a:ea typeface="微软雅黑" panose="020B0503020204020204" charset="-122"/>
                <a:cs typeface="微软雅黑" panose="020B0503020204020204" charset="-122"/>
              </a:rPr>
              <a:t>集中解答高频实务问题，统一政策理解，指导规范实施。</a:t>
            </a:r>
            <a:endParaRPr lang="en-US" sz="1100"/>
          </a:p>
        </p:txBody>
      </p:sp>
      <p:sp>
        <p:nvSpPr>
          <p:cNvPr id="4" name="TextBox 4"/>
          <p:cNvSpPr txBox="1"/>
          <p:nvPr/>
        </p:nvSpPr>
        <p:spPr>
          <a:xfrm>
            <a:off x="7861300" y="6409690"/>
            <a:ext cx="3657600" cy="274320"/>
          </a:xfrm>
          <a:prstGeom prst="rect">
            <a:avLst/>
          </a:prstGeom>
          <a:ln>
            <a:headEnd type="none"/>
            <a:tailEnd type="none"/>
          </a:ln>
        </p:spPr>
        <p:txBody>
          <a:bodyPr vert="horz" wrap="square" lIns="91440" tIns="45720" rIns="91440" bIns="45720" rtlCol="0" anchor="ctr" anchorCtr="0"/>
          <a:lstStyle/>
          <a:p>
            <a:pPr algn="r">
              <a:defRPr/>
            </a:pPr>
            <a:r>
              <a:rPr lang="en-US" sz="1000" b="0" i="0">
                <a:solidFill>
                  <a:srgbClr val="000000">
                    <a:alpha val="100000"/>
                  </a:srgbClr>
                </a:solidFill>
                <a:latin typeface="Arial" panose="020B0604020202020204"/>
                <a:ea typeface="Arial" panose="020B0604020202020204"/>
                <a:cs typeface="Arial" panose="020B0604020202020204"/>
              </a:rPr>
              <a:t>3</a:t>
            </a:r>
            <a:endParaRPr lang="en-US" sz="110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5ecf981-a2f3-4864-871c-024729b18819"/>
          <p:cNvSpPr txBox="1"/>
          <p:nvPr/>
        </p:nvSpPr>
        <p:spPr>
          <a:xfrm>
            <a:off x="7861300" y="6409690"/>
            <a:ext cx="3657600" cy="274320"/>
          </a:xfrm>
          <a:prstGeom prst="rect">
            <a:avLst/>
          </a:prstGeom>
          <a:ln>
            <a:headEnd type="none"/>
            <a:tailEnd type="none"/>
          </a:ln>
        </p:spPr>
        <p:txBody>
          <a:bodyPr vert="horz" wrap="square" lIns="91440" tIns="45720" rIns="91440" bIns="45720" rtlCol="0" anchor="ctr" anchorCtr="0"/>
          <a:lstStyle/>
          <a:p>
            <a:pPr algn="r">
              <a:defRPr/>
            </a:pPr>
            <a:r>
              <a:rPr lang="en-US" sz="1000" b="0" i="0">
                <a:solidFill>
                  <a:srgbClr val="000000">
                    <a:alpha val="100000"/>
                  </a:srgbClr>
                </a:solidFill>
                <a:latin typeface="Arial" panose="020B0604020202020204"/>
                <a:ea typeface="Arial" panose="020B0604020202020204"/>
                <a:cs typeface="Arial" panose="020B0604020202020204"/>
              </a:rPr>
              <a:t>4</a:t>
            </a:r>
            <a:endParaRPr lang="en-US" sz="1100"/>
          </a:p>
        </p:txBody>
      </p:sp>
      <p:grpSp>
        <p:nvGrpSpPr>
          <p:cNvPr id="3" name="Group 3"/>
          <p:cNvGrpSpPr/>
          <p:nvPr/>
        </p:nvGrpSpPr>
        <p:grpSpPr>
          <a:xfrm rot="0">
            <a:off x="660400" y="1130301"/>
            <a:ext cx="10858500" cy="5397499"/>
            <a:chOff x="660400" y="1130301"/>
            <a:chExt cx="10858500" cy="5397499"/>
          </a:xfrm>
        </p:grpSpPr>
        <p:sp>
          <p:nvSpPr>
            <p:cNvPr id="4" name="TextBox 4"/>
            <p:cNvSpPr txBox="1"/>
            <p:nvPr/>
          </p:nvSpPr>
          <p:spPr>
            <a:xfrm>
              <a:off x="660400" y="1130301"/>
              <a:ext cx="10858500" cy="566298"/>
            </a:xfrm>
            <a:prstGeom prst="rect">
              <a:avLst/>
            </a:prstGeom>
            <a:ln>
              <a:prstDash val="solid"/>
              <a:headEnd type="none"/>
              <a:tailEnd type="none"/>
            </a:ln>
          </p:spPr>
          <p:txBody>
            <a:bodyPr vert="horz" wrap="square" lIns="91440" tIns="45720" rIns="91440" bIns="45720" rtlCol="0" anchor="ctr" anchorCtr="0"/>
            <a:lstStyle/>
            <a:p>
              <a:pPr algn="l">
                <a:defRPr/>
              </a:pPr>
              <a:endParaRPr lang="en-US" sz="1100"/>
            </a:p>
          </p:txBody>
        </p:sp>
        <p:grpSp>
          <p:nvGrpSpPr>
            <p:cNvPr id="5" name="Group 5"/>
            <p:cNvGrpSpPr/>
            <p:nvPr/>
          </p:nvGrpSpPr>
          <p:grpSpPr>
            <a:xfrm rot="0">
              <a:off x="660400" y="2069065"/>
              <a:ext cx="2035235" cy="4458735"/>
              <a:chOff x="660400" y="2069065"/>
              <a:chExt cx="2035235" cy="4458735"/>
            </a:xfrm>
          </p:grpSpPr>
          <p:sp>
            <p:nvSpPr>
              <p:cNvPr id="6" name="AutoShape 6"/>
              <p:cNvSpPr/>
              <p:nvPr/>
            </p:nvSpPr>
            <p:spPr>
              <a:xfrm>
                <a:off x="660400" y="2307159"/>
                <a:ext cx="2035235" cy="4220641"/>
              </a:xfrm>
              <a:prstGeom prst="roundRect">
                <a:avLst>
                  <a:gd name="adj" fmla="val 4000"/>
                </a:avLst>
              </a:prstGeom>
              <a:ln w="6350">
                <a:solidFill>
                  <a:srgbClr val="000000">
                    <a:alpha val="50196"/>
                  </a:srgbClr>
                </a:solidFill>
                <a:prstDash val="solid"/>
                <a:headEnd type="none"/>
                <a:tailEnd type="none"/>
              </a:ln>
            </p:spPr>
          </p:sp>
          <p:sp>
            <p:nvSpPr>
              <p:cNvPr id="7" name="TextBox 7"/>
              <p:cNvSpPr txBox="1"/>
              <p:nvPr/>
            </p:nvSpPr>
            <p:spPr>
              <a:xfrm>
                <a:off x="718762" y="3303147"/>
                <a:ext cx="1918509" cy="3123054"/>
              </a:xfrm>
              <a:prstGeom prst="rect">
                <a:avLst/>
              </a:prstGeom>
              <a:ln>
                <a:headEnd type="none"/>
                <a:tailEnd type="none"/>
              </a:ln>
            </p:spPr>
            <p:txBody>
              <a:bodyPr vert="horz" wrap="square" lIns="91440" tIns="45720" rIns="91440" bIns="45720" rtlCol="0" anchor="t" anchorCtr="0"/>
              <a:lstStyle/>
              <a:p>
                <a:pPr algn="l">
                  <a:lnSpc>
                    <a:spcPct val="120000"/>
                  </a:lnSpc>
                  <a:defRPr/>
                </a:pPr>
                <a:r>
                  <a:rPr lang="en-US" sz="1200" b="0" i="0">
                    <a:solidFill>
                      <a:srgbClr val="000000">
                        <a:alpha val="100000"/>
                      </a:srgbClr>
                    </a:solidFill>
                    <a:latin typeface="微软雅黑" panose="020B0503020204020204" charset="-122"/>
                    <a:ea typeface="微软雅黑" panose="020B0503020204020204" charset="-122"/>
                    <a:cs typeface="微软雅黑" panose="020B0503020204020204" charset="-122"/>
                  </a:rPr>
                  <a:t>失信被执行人限制（2.1.9条）和资质异常标注限制（2.1.10条）均不包括资质延续和简单变更事项，仅针对新申请、升级、增项、重新核定等许可事项。</a:t>
                </a:r>
                <a:endParaRPr lang="en-US" sz="1100"/>
              </a:p>
            </p:txBody>
          </p:sp>
          <p:sp>
            <p:nvSpPr>
              <p:cNvPr id="8" name="TextBox 8"/>
              <p:cNvSpPr txBox="1"/>
              <p:nvPr/>
            </p:nvSpPr>
            <p:spPr>
              <a:xfrm>
                <a:off x="718762" y="2566988"/>
                <a:ext cx="1918509" cy="736160"/>
              </a:xfrm>
              <a:prstGeom prst="rect">
                <a:avLst/>
              </a:prstGeom>
              <a:ln>
                <a:headEnd type="none"/>
                <a:tailEnd type="none"/>
              </a:ln>
            </p:spPr>
            <p:txBody>
              <a:bodyPr vert="horz" wrap="square" lIns="91440" tIns="45720" rIns="91440" bIns="45720" rtlCol="0" anchor="ctr" anchorCtr="0"/>
              <a:lstStyle/>
              <a:p>
                <a:pPr algn="l">
                  <a:lnSpc>
                    <a:spcPct val="120000"/>
                  </a:lnSpc>
                  <a:defRPr/>
                </a:pPr>
                <a:r>
                  <a:rPr lang="en-US" sz="1800" b="1" i="0">
                    <a:solidFill>
                      <a:srgbClr val="000000">
                        <a:alpha val="100000"/>
                      </a:srgbClr>
                    </a:solidFill>
                    <a:latin typeface="微软雅黑" panose="020B0503020204020204" charset="-122"/>
                    <a:ea typeface="微软雅黑" panose="020B0503020204020204" charset="-122"/>
                    <a:cs typeface="微软雅黑" panose="020B0503020204020204" charset="-122"/>
                  </a:rPr>
                  <a:t>信用监管与事项范围</a:t>
                </a:r>
                <a:endParaRPr lang="en-US" sz="1100"/>
              </a:p>
            </p:txBody>
          </p:sp>
          <p:sp>
            <p:nvSpPr>
              <p:cNvPr id="9" name="TextBox 9"/>
              <p:cNvSpPr txBox="1"/>
              <p:nvPr/>
            </p:nvSpPr>
            <p:spPr>
              <a:xfrm>
                <a:off x="831409" y="2069065"/>
                <a:ext cx="504000" cy="502767"/>
              </a:xfrm>
              <a:prstGeom prst="roundRect">
                <a:avLst>
                  <a:gd name="adj" fmla="val 10458"/>
                </a:avLst>
              </a:prstGeom>
              <a:solidFill>
                <a:srgbClr val="0BB1A9">
                  <a:alpha val="100000"/>
                </a:srgbClr>
              </a:solidFill>
              <a:ln>
                <a:headEnd type="none"/>
                <a:tailEnd type="none"/>
              </a:ln>
            </p:spPr>
            <p:txBody>
              <a:bodyPr vert="horz" wrap="none" lIns="108000" tIns="108000" rIns="108000" bIns="108000" rtlCol="0" anchor="ctr" anchorCtr="0"/>
              <a:lstStyle/>
              <a:p>
                <a:pPr algn="ctr">
                  <a:defRPr/>
                </a:pPr>
                <a:r>
                  <a:rPr lang="en-US" sz="1600" b="1" i="0">
                    <a:solidFill>
                      <a:srgbClr val="FFFFFF">
                        <a:alpha val="100000"/>
                      </a:srgbClr>
                    </a:solidFill>
                    <a:latin typeface="Arial" panose="020B0604020202020204"/>
                    <a:ea typeface="Arial" panose="020B0604020202020204"/>
                    <a:cs typeface="Arial" panose="020B0604020202020204"/>
                  </a:rPr>
                  <a:t>1</a:t>
                </a:r>
                <a:endParaRPr lang="en-US" sz="1100"/>
              </a:p>
            </p:txBody>
          </p:sp>
        </p:grpSp>
        <p:grpSp>
          <p:nvGrpSpPr>
            <p:cNvPr id="10" name="Group 10"/>
            <p:cNvGrpSpPr/>
            <p:nvPr/>
          </p:nvGrpSpPr>
          <p:grpSpPr>
            <a:xfrm rot="0">
              <a:off x="2866216" y="2069065"/>
              <a:ext cx="2035235" cy="4458735"/>
              <a:chOff x="2866216" y="2069065"/>
              <a:chExt cx="2035235" cy="4458735"/>
            </a:xfrm>
          </p:grpSpPr>
          <p:sp>
            <p:nvSpPr>
              <p:cNvPr id="11" name="AutoShape 11"/>
              <p:cNvSpPr/>
              <p:nvPr/>
            </p:nvSpPr>
            <p:spPr>
              <a:xfrm>
                <a:off x="2866216" y="2307159"/>
                <a:ext cx="2035235" cy="4220641"/>
              </a:xfrm>
              <a:prstGeom prst="roundRect">
                <a:avLst>
                  <a:gd name="adj" fmla="val 4000"/>
                </a:avLst>
              </a:prstGeom>
              <a:ln w="6350">
                <a:solidFill>
                  <a:srgbClr val="000000">
                    <a:alpha val="50196"/>
                  </a:srgbClr>
                </a:solidFill>
                <a:prstDash val="solid"/>
                <a:headEnd type="none"/>
                <a:tailEnd type="none"/>
              </a:ln>
            </p:spPr>
          </p:sp>
          <p:sp>
            <p:nvSpPr>
              <p:cNvPr id="12" name="TextBox 12"/>
              <p:cNvSpPr txBox="1"/>
              <p:nvPr/>
            </p:nvSpPr>
            <p:spPr>
              <a:xfrm>
                <a:off x="2924578" y="3303147"/>
                <a:ext cx="1918509" cy="3123054"/>
              </a:xfrm>
              <a:prstGeom prst="rect">
                <a:avLst/>
              </a:prstGeom>
              <a:ln>
                <a:headEnd type="none"/>
                <a:tailEnd type="none"/>
              </a:ln>
            </p:spPr>
            <p:txBody>
              <a:bodyPr vert="horz" wrap="square" lIns="91440" tIns="45720" rIns="91440" bIns="45720" rtlCol="0" anchor="t" anchorCtr="0"/>
              <a:lstStyle/>
              <a:p>
                <a:pPr algn="l">
                  <a:lnSpc>
                    <a:spcPct val="120000"/>
                  </a:lnSpc>
                  <a:defRPr/>
                </a:pPr>
                <a:r>
                  <a:rPr lang="en-US" sz="1200" b="0" i="0">
                    <a:solidFill>
                      <a:srgbClr val="000000">
                        <a:alpha val="100000"/>
                      </a:srgbClr>
                    </a:solidFill>
                    <a:latin typeface="微软雅黑" panose="020B0503020204020204" charset="-122"/>
                    <a:ea typeface="微软雅黑" panose="020B0503020204020204" charset="-122"/>
                    <a:cs typeface="微软雅黑" panose="020B0503020204020204" charset="-122"/>
                  </a:rPr>
                  <a:t>专包一级延续未通过</a:t>
                </a:r>
                <a:r>
                  <a:rPr lang="zh-CN" altLang="en-US" sz="1200" b="0" i="0">
                    <a:solidFill>
                      <a:srgbClr val="000000">
                        <a:alpha val="100000"/>
                      </a:srgbClr>
                    </a:solidFill>
                    <a:latin typeface="微软雅黑" panose="020B0503020204020204" charset="-122"/>
                    <a:ea typeface="宋体" panose="02010600030101010101" pitchFamily="2" charset="-122"/>
                    <a:cs typeface="微软雅黑" panose="020B0503020204020204" charset="-122"/>
                  </a:rPr>
                  <a:t>，</a:t>
                </a:r>
                <a:r>
                  <a:rPr lang="zh-CN" sz="1200" b="0" i="0">
                    <a:solidFill>
                      <a:srgbClr val="000000">
                        <a:alpha val="100000"/>
                      </a:srgbClr>
                    </a:solidFill>
                    <a:latin typeface="微软雅黑" panose="020B0503020204020204" charset="-122"/>
                    <a:ea typeface="宋体" panose="02010600030101010101" pitchFamily="2" charset="-122"/>
                    <a:cs typeface="微软雅黑" panose="020B0503020204020204" charset="-122"/>
                  </a:rPr>
                  <a:t>重新核定</a:t>
                </a:r>
                <a:r>
                  <a:rPr lang="en-US" sz="1200" b="0" i="0">
                    <a:solidFill>
                      <a:srgbClr val="000000">
                        <a:alpha val="100000"/>
                      </a:srgbClr>
                    </a:solidFill>
                    <a:latin typeface="微软雅黑" panose="020B0503020204020204" charset="-122"/>
                    <a:ea typeface="微软雅黑" panose="020B0503020204020204" charset="-122"/>
                    <a:cs typeface="微软雅黑" panose="020B0503020204020204" charset="-122"/>
                  </a:rPr>
                  <a:t>二级，应按“不符合简化审批手续情况的重新核定”申请，需在不予许可后3个月内提出。</a:t>
                </a:r>
                <a:r>
                  <a:rPr lang="zh-CN" altLang="en-US" sz="1200" b="0" i="0">
                    <a:solidFill>
                      <a:srgbClr val="000000">
                        <a:alpha val="100000"/>
                      </a:srgbClr>
                    </a:solidFill>
                    <a:latin typeface="微软雅黑" panose="020B0503020204020204" charset="-122"/>
                    <a:ea typeface="宋体" panose="02010600030101010101" pitchFamily="2" charset="-122"/>
                    <a:cs typeface="微软雅黑" panose="020B0503020204020204" charset="-122"/>
                  </a:rPr>
                  <a:t>超过</a:t>
                </a:r>
                <a:r>
                  <a:rPr lang="en-US" altLang="zh-CN" sz="1200" b="0" i="0">
                    <a:solidFill>
                      <a:srgbClr val="000000">
                        <a:alpha val="100000"/>
                      </a:srgbClr>
                    </a:solidFill>
                    <a:latin typeface="微软雅黑" panose="020B0503020204020204" charset="-122"/>
                    <a:ea typeface="宋体" panose="02010600030101010101" pitchFamily="2" charset="-122"/>
                    <a:cs typeface="微软雅黑" panose="020B0503020204020204" charset="-122"/>
                  </a:rPr>
                  <a:t>3</a:t>
                </a:r>
                <a:r>
                  <a:rPr lang="zh-CN" altLang="en-US" sz="1200" b="0" i="0">
                    <a:solidFill>
                      <a:srgbClr val="000000">
                        <a:alpha val="100000"/>
                      </a:srgbClr>
                    </a:solidFill>
                    <a:latin typeface="微软雅黑" panose="020B0503020204020204" charset="-122"/>
                    <a:ea typeface="宋体" panose="02010600030101010101" pitchFamily="2" charset="-122"/>
                    <a:cs typeface="微软雅黑" panose="020B0503020204020204" charset="-122"/>
                  </a:rPr>
                  <a:t>个月的按“首次申请”或“增项”。</a:t>
                </a:r>
                <a:endParaRPr lang="zh-CN" altLang="en-US" sz="1200" b="0" i="0">
                  <a:solidFill>
                    <a:srgbClr val="000000">
                      <a:alpha val="100000"/>
                    </a:srgbClr>
                  </a:solidFill>
                  <a:latin typeface="微软雅黑" panose="020B0503020204020204" charset="-122"/>
                  <a:ea typeface="宋体" panose="02010600030101010101" pitchFamily="2" charset="-122"/>
                  <a:cs typeface="微软雅黑" panose="020B0503020204020204" charset="-122"/>
                </a:endParaRPr>
              </a:p>
            </p:txBody>
          </p:sp>
          <p:sp>
            <p:nvSpPr>
              <p:cNvPr id="13" name="TextBox 13"/>
              <p:cNvSpPr txBox="1"/>
              <p:nvPr/>
            </p:nvSpPr>
            <p:spPr>
              <a:xfrm>
                <a:off x="2924578" y="2566988"/>
                <a:ext cx="1918509" cy="736160"/>
              </a:xfrm>
              <a:prstGeom prst="rect">
                <a:avLst/>
              </a:prstGeom>
              <a:ln>
                <a:headEnd type="none"/>
                <a:tailEnd type="none"/>
              </a:ln>
            </p:spPr>
            <p:txBody>
              <a:bodyPr vert="horz" wrap="square" lIns="91440" tIns="45720" rIns="91440" bIns="45720" rtlCol="0" anchor="ctr" anchorCtr="0"/>
              <a:lstStyle/>
              <a:p>
                <a:pPr algn="l">
                  <a:lnSpc>
                    <a:spcPct val="120000"/>
                  </a:lnSpc>
                  <a:defRPr/>
                </a:pPr>
                <a:r>
                  <a:rPr lang="en-US" sz="1800" b="1" i="0">
                    <a:solidFill>
                      <a:srgbClr val="000000">
                        <a:alpha val="100000"/>
                      </a:srgbClr>
                    </a:solidFill>
                    <a:latin typeface="微软雅黑" panose="020B0503020204020204" charset="-122"/>
                    <a:ea typeface="微软雅黑" panose="020B0503020204020204" charset="-122"/>
                    <a:cs typeface="微软雅黑" panose="020B0503020204020204" charset="-122"/>
                  </a:rPr>
                  <a:t>重新核定与考核标准</a:t>
                </a:r>
                <a:endParaRPr lang="en-US" sz="1100"/>
              </a:p>
            </p:txBody>
          </p:sp>
          <p:sp>
            <p:nvSpPr>
              <p:cNvPr id="14" name="TextBox 14"/>
              <p:cNvSpPr txBox="1"/>
              <p:nvPr/>
            </p:nvSpPr>
            <p:spPr>
              <a:xfrm>
                <a:off x="3035179" y="2069065"/>
                <a:ext cx="504000" cy="502767"/>
              </a:xfrm>
              <a:prstGeom prst="roundRect">
                <a:avLst>
                  <a:gd name="adj" fmla="val 10458"/>
                </a:avLst>
              </a:prstGeom>
              <a:solidFill>
                <a:srgbClr val="0BB1A9">
                  <a:alpha val="100000"/>
                </a:srgbClr>
              </a:solidFill>
              <a:ln>
                <a:headEnd type="none"/>
                <a:tailEnd type="none"/>
              </a:ln>
            </p:spPr>
            <p:txBody>
              <a:bodyPr vert="horz" wrap="none" lIns="108000" tIns="108000" rIns="108000" bIns="108000" rtlCol="0" anchor="ctr" anchorCtr="0"/>
              <a:lstStyle/>
              <a:p>
                <a:pPr algn="ctr">
                  <a:defRPr/>
                </a:pPr>
                <a:r>
                  <a:rPr lang="en-US" sz="1600" b="1" i="0">
                    <a:solidFill>
                      <a:srgbClr val="FFFFFF">
                        <a:alpha val="100000"/>
                      </a:srgbClr>
                    </a:solidFill>
                    <a:latin typeface="Arial" panose="020B0604020202020204"/>
                    <a:ea typeface="Arial" panose="020B0604020202020204"/>
                    <a:cs typeface="Arial" panose="020B0604020202020204"/>
                  </a:rPr>
                  <a:t>2</a:t>
                </a:r>
                <a:endParaRPr lang="en-US" sz="1100"/>
              </a:p>
            </p:txBody>
          </p:sp>
        </p:grpSp>
        <p:grpSp>
          <p:nvGrpSpPr>
            <p:cNvPr id="15" name="Group 15"/>
            <p:cNvGrpSpPr/>
            <p:nvPr/>
          </p:nvGrpSpPr>
          <p:grpSpPr>
            <a:xfrm rot="0">
              <a:off x="5072032" y="2069065"/>
              <a:ext cx="2035235" cy="4458735"/>
              <a:chOff x="5072032" y="2069065"/>
              <a:chExt cx="2035235" cy="4458735"/>
            </a:xfrm>
          </p:grpSpPr>
          <p:sp>
            <p:nvSpPr>
              <p:cNvPr id="16" name="AutoShape 16"/>
              <p:cNvSpPr/>
              <p:nvPr/>
            </p:nvSpPr>
            <p:spPr>
              <a:xfrm>
                <a:off x="5072032" y="2307159"/>
                <a:ext cx="2035235" cy="4220641"/>
              </a:xfrm>
              <a:prstGeom prst="roundRect">
                <a:avLst>
                  <a:gd name="adj" fmla="val 4000"/>
                </a:avLst>
              </a:prstGeom>
              <a:ln w="6350">
                <a:solidFill>
                  <a:srgbClr val="000000">
                    <a:alpha val="50196"/>
                  </a:srgbClr>
                </a:solidFill>
                <a:prstDash val="solid"/>
                <a:headEnd type="none"/>
                <a:tailEnd type="none"/>
              </a:ln>
            </p:spPr>
          </p:sp>
          <p:sp>
            <p:nvSpPr>
              <p:cNvPr id="17" name="TextBox 17"/>
              <p:cNvSpPr txBox="1"/>
              <p:nvPr/>
            </p:nvSpPr>
            <p:spPr>
              <a:xfrm>
                <a:off x="5130394" y="3303147"/>
                <a:ext cx="1918509" cy="3123054"/>
              </a:xfrm>
              <a:prstGeom prst="rect">
                <a:avLst/>
              </a:prstGeom>
              <a:ln>
                <a:headEnd type="none"/>
                <a:tailEnd type="none"/>
              </a:ln>
            </p:spPr>
            <p:txBody>
              <a:bodyPr vert="horz" wrap="square" lIns="91440" tIns="45720" rIns="91440" bIns="45720" rtlCol="0" anchor="t" anchorCtr="0"/>
              <a:lstStyle/>
              <a:p>
                <a:pPr algn="l">
                  <a:lnSpc>
                    <a:spcPct val="120000"/>
                  </a:lnSpc>
                  <a:defRPr/>
                </a:pPr>
                <a:r>
                  <a:rPr lang="en-US" sz="1200" b="0" i="0">
                    <a:solidFill>
                      <a:srgbClr val="000000">
                        <a:alpha val="100000"/>
                      </a:srgbClr>
                    </a:solidFill>
                    <a:latin typeface="微软雅黑" panose="020B0503020204020204" charset="-122"/>
                    <a:ea typeface="微软雅黑" panose="020B0503020204020204" charset="-122"/>
                    <a:cs typeface="微软雅黑" panose="020B0503020204020204" charset="-122"/>
                  </a:rPr>
                  <a:t>按闽建许〔2024〕10号执行</a:t>
                </a:r>
                <a:r>
                  <a:rPr lang="zh-CN" sz="1200" b="0" i="0">
                    <a:solidFill>
                      <a:srgbClr val="000000">
                        <a:alpha val="100000"/>
                      </a:srgbClr>
                    </a:solidFill>
                    <a:latin typeface="微软雅黑" panose="020B0503020204020204" charset="-122"/>
                    <a:ea typeface="微软雅黑" panose="020B0503020204020204" charset="-122"/>
                    <a:cs typeface="微软雅黑" panose="020B0503020204020204" charset="-122"/>
                  </a:rPr>
                  <a:t>，</a:t>
                </a:r>
                <a:r>
                  <a:rPr lang="en-US" sz="1200" b="0" i="0">
                    <a:solidFill>
                      <a:srgbClr val="000000">
                        <a:alpha val="100000"/>
                      </a:srgbClr>
                    </a:solidFill>
                    <a:latin typeface="微软雅黑" panose="020B0503020204020204" charset="-122"/>
                    <a:ea typeface="微软雅黑" panose="020B0503020204020204" charset="-122"/>
                    <a:cs typeface="微软雅黑" panose="020B0503020204020204" charset="-122"/>
                  </a:rPr>
                  <a:t>技术负责人考核3个月社保，职称人员</a:t>
                </a:r>
                <a:r>
                  <a:rPr lang="zh-CN" altLang="en-US" sz="1200" b="0" i="0">
                    <a:solidFill>
                      <a:srgbClr val="000000">
                        <a:alpha val="100000"/>
                      </a:srgbClr>
                    </a:solidFill>
                    <a:latin typeface="微软雅黑" panose="020B0503020204020204" charset="-122"/>
                    <a:ea typeface="微软雅黑" panose="020B0503020204020204" charset="-122"/>
                    <a:cs typeface="微软雅黑" panose="020B0503020204020204" charset="-122"/>
                  </a:rPr>
                  <a:t>、技术工人</a:t>
                </a:r>
                <a:r>
                  <a:rPr lang="en-US" sz="1200" b="0" i="0">
                    <a:solidFill>
                      <a:srgbClr val="000000">
                        <a:alpha val="100000"/>
                      </a:srgbClr>
                    </a:solidFill>
                    <a:latin typeface="微软雅黑" panose="020B0503020204020204" charset="-122"/>
                    <a:ea typeface="微软雅黑" panose="020B0503020204020204" charset="-122"/>
                    <a:cs typeface="微软雅黑" panose="020B0503020204020204" charset="-122"/>
                  </a:rPr>
                  <a:t>实行承诺制。</a:t>
                </a:r>
                <a:endParaRPr lang="en-US" sz="1100"/>
              </a:p>
            </p:txBody>
          </p:sp>
          <p:sp>
            <p:nvSpPr>
              <p:cNvPr id="18" name="TextBox 18"/>
              <p:cNvSpPr txBox="1"/>
              <p:nvPr/>
            </p:nvSpPr>
            <p:spPr>
              <a:xfrm>
                <a:off x="5130394" y="2566988"/>
                <a:ext cx="1918509" cy="736160"/>
              </a:xfrm>
              <a:prstGeom prst="rect">
                <a:avLst/>
              </a:prstGeom>
              <a:ln>
                <a:headEnd type="none"/>
                <a:tailEnd type="none"/>
              </a:ln>
            </p:spPr>
            <p:txBody>
              <a:bodyPr vert="horz" wrap="square" lIns="91440" tIns="45720" rIns="91440" bIns="45720" rtlCol="0" anchor="ctr" anchorCtr="0"/>
              <a:lstStyle/>
              <a:p>
                <a:pPr algn="l">
                  <a:lnSpc>
                    <a:spcPct val="120000"/>
                  </a:lnSpc>
                  <a:defRPr/>
                </a:pPr>
                <a:r>
                  <a:rPr lang="en-US" sz="1800" b="1" i="0">
                    <a:solidFill>
                      <a:srgbClr val="000000">
                        <a:alpha val="100000"/>
                      </a:srgbClr>
                    </a:solidFill>
                    <a:latin typeface="微软雅黑" panose="020B0503020204020204" charset="-122"/>
                    <a:ea typeface="微软雅黑" panose="020B0503020204020204" charset="-122"/>
                    <a:cs typeface="微软雅黑" panose="020B0503020204020204" charset="-122"/>
                  </a:rPr>
                  <a:t>五年期资质延续</a:t>
                </a:r>
                <a:endParaRPr lang="en-US" sz="1100"/>
              </a:p>
            </p:txBody>
          </p:sp>
          <p:sp>
            <p:nvSpPr>
              <p:cNvPr id="19" name="TextBox 19"/>
              <p:cNvSpPr txBox="1"/>
              <p:nvPr/>
            </p:nvSpPr>
            <p:spPr>
              <a:xfrm>
                <a:off x="5238949" y="2069065"/>
                <a:ext cx="504000" cy="502767"/>
              </a:xfrm>
              <a:prstGeom prst="roundRect">
                <a:avLst>
                  <a:gd name="adj" fmla="val 10458"/>
                </a:avLst>
              </a:prstGeom>
              <a:solidFill>
                <a:srgbClr val="0BB1A9">
                  <a:alpha val="100000"/>
                </a:srgbClr>
              </a:solidFill>
              <a:ln>
                <a:headEnd type="none"/>
                <a:tailEnd type="none"/>
              </a:ln>
            </p:spPr>
            <p:txBody>
              <a:bodyPr vert="horz" wrap="none" lIns="108000" tIns="108000" rIns="108000" bIns="108000" rtlCol="0" anchor="ctr" anchorCtr="0"/>
              <a:lstStyle/>
              <a:p>
                <a:pPr algn="ctr">
                  <a:defRPr/>
                </a:pPr>
                <a:r>
                  <a:rPr lang="en-US" sz="1600" b="1" i="0">
                    <a:solidFill>
                      <a:srgbClr val="FFFFFF">
                        <a:alpha val="100000"/>
                      </a:srgbClr>
                    </a:solidFill>
                    <a:latin typeface="Arial" panose="020B0604020202020204"/>
                    <a:ea typeface="Arial" panose="020B0604020202020204"/>
                    <a:cs typeface="Arial" panose="020B0604020202020204"/>
                  </a:rPr>
                  <a:t>3</a:t>
                </a:r>
                <a:endParaRPr lang="en-US" sz="1100"/>
              </a:p>
            </p:txBody>
          </p:sp>
        </p:grpSp>
        <p:grpSp>
          <p:nvGrpSpPr>
            <p:cNvPr id="20" name="Group 20"/>
            <p:cNvGrpSpPr/>
            <p:nvPr/>
          </p:nvGrpSpPr>
          <p:grpSpPr>
            <a:xfrm rot="0">
              <a:off x="7277849" y="2069065"/>
              <a:ext cx="2035235" cy="4458735"/>
              <a:chOff x="7277849" y="2069065"/>
              <a:chExt cx="2035235" cy="4458735"/>
            </a:xfrm>
          </p:grpSpPr>
          <p:sp>
            <p:nvSpPr>
              <p:cNvPr id="21" name="AutoShape 21"/>
              <p:cNvSpPr/>
              <p:nvPr/>
            </p:nvSpPr>
            <p:spPr>
              <a:xfrm>
                <a:off x="7277849" y="2307159"/>
                <a:ext cx="2035235" cy="4220641"/>
              </a:xfrm>
              <a:prstGeom prst="roundRect">
                <a:avLst>
                  <a:gd name="adj" fmla="val 4000"/>
                </a:avLst>
              </a:prstGeom>
              <a:ln w="6350">
                <a:solidFill>
                  <a:srgbClr val="000000">
                    <a:alpha val="50196"/>
                  </a:srgbClr>
                </a:solidFill>
                <a:prstDash val="solid"/>
                <a:headEnd type="none"/>
                <a:tailEnd type="none"/>
              </a:ln>
            </p:spPr>
          </p:sp>
          <p:sp>
            <p:nvSpPr>
              <p:cNvPr id="22" name="TextBox 22"/>
              <p:cNvSpPr txBox="1"/>
              <p:nvPr/>
            </p:nvSpPr>
            <p:spPr>
              <a:xfrm>
                <a:off x="7336211" y="3303147"/>
                <a:ext cx="1918509" cy="3123054"/>
              </a:xfrm>
              <a:prstGeom prst="rect">
                <a:avLst/>
              </a:prstGeom>
              <a:ln>
                <a:headEnd type="none"/>
                <a:tailEnd type="none"/>
              </a:ln>
            </p:spPr>
            <p:txBody>
              <a:bodyPr vert="horz" wrap="square" lIns="91440" tIns="45720" rIns="91440" bIns="45720" rtlCol="0" anchor="t" anchorCtr="0"/>
              <a:lstStyle/>
              <a:p>
                <a:pPr algn="l">
                  <a:lnSpc>
                    <a:spcPct val="120000"/>
                  </a:lnSpc>
                  <a:defRPr/>
                </a:pPr>
                <a:r>
                  <a:rPr lang="en-US" sz="1200" b="0" i="0">
                    <a:solidFill>
                      <a:srgbClr val="000000">
                        <a:alpha val="100000"/>
                      </a:srgbClr>
                    </a:solidFill>
                    <a:latin typeface="微软雅黑" panose="020B0503020204020204" charset="-122"/>
                    <a:ea typeface="微软雅黑" panose="020B0503020204020204" charset="-122"/>
                    <a:cs typeface="微软雅黑" panose="020B0503020204020204" charset="-122"/>
                  </a:rPr>
                  <a:t>按闽建许〔2025〕4号执行</a:t>
                </a:r>
                <a:r>
                  <a:rPr lang="zh-CN" altLang="en-US" sz="1200" b="0" i="0">
                    <a:solidFill>
                      <a:srgbClr val="000000">
                        <a:alpha val="100000"/>
                      </a:srgbClr>
                    </a:solidFill>
                    <a:latin typeface="微软雅黑" panose="020B0503020204020204" charset="-122"/>
                    <a:ea typeface="微软雅黑" panose="020B0503020204020204" charset="-122"/>
                    <a:cs typeface="微软雅黑" panose="020B0503020204020204" charset="-122"/>
                  </a:rPr>
                  <a:t>，</a:t>
                </a:r>
                <a:r>
                  <a:rPr lang="en-US" sz="1200" b="0" i="0">
                    <a:solidFill>
                      <a:srgbClr val="000000">
                        <a:alpha val="100000"/>
                      </a:srgbClr>
                    </a:solidFill>
                    <a:latin typeface="微软雅黑" panose="020B0503020204020204" charset="-122"/>
                    <a:ea typeface="微软雅黑" panose="020B0503020204020204" charset="-122"/>
                    <a:cs typeface="微软雅黑" panose="020B0503020204020204" charset="-122"/>
                  </a:rPr>
                  <a:t>技术负责人、注册建造师、职称人员均考核3个月社保。</a:t>
                </a:r>
                <a:endParaRPr lang="en-US" sz="1100"/>
              </a:p>
            </p:txBody>
          </p:sp>
          <p:sp>
            <p:nvSpPr>
              <p:cNvPr id="23" name="TextBox 23"/>
              <p:cNvSpPr txBox="1"/>
              <p:nvPr/>
            </p:nvSpPr>
            <p:spPr>
              <a:xfrm>
                <a:off x="7336211" y="2566988"/>
                <a:ext cx="1918509" cy="736160"/>
              </a:xfrm>
              <a:prstGeom prst="rect">
                <a:avLst/>
              </a:prstGeom>
              <a:ln>
                <a:headEnd type="none"/>
                <a:tailEnd type="none"/>
              </a:ln>
            </p:spPr>
            <p:txBody>
              <a:bodyPr vert="horz" wrap="square" lIns="91440" tIns="45720" rIns="91440" bIns="45720" rtlCol="0" anchor="ctr" anchorCtr="0"/>
              <a:lstStyle/>
              <a:p>
                <a:pPr algn="l">
                  <a:lnSpc>
                    <a:spcPct val="120000"/>
                  </a:lnSpc>
                  <a:defRPr/>
                </a:pPr>
                <a:r>
                  <a:rPr lang="en-US" sz="1800" b="1" i="0">
                    <a:solidFill>
                      <a:srgbClr val="000000">
                        <a:alpha val="100000"/>
                      </a:srgbClr>
                    </a:solidFill>
                    <a:latin typeface="微软雅黑" panose="020B0503020204020204" charset="-122"/>
                    <a:ea typeface="微软雅黑" panose="020B0503020204020204" charset="-122"/>
                    <a:cs typeface="微软雅黑" panose="020B0503020204020204" charset="-122"/>
                  </a:rPr>
                  <a:t>临时（一年期）延续</a:t>
                </a:r>
                <a:endParaRPr lang="en-US" sz="1100"/>
              </a:p>
            </p:txBody>
          </p:sp>
          <p:sp>
            <p:nvSpPr>
              <p:cNvPr id="24" name="TextBox 24"/>
              <p:cNvSpPr txBox="1"/>
              <p:nvPr/>
            </p:nvSpPr>
            <p:spPr>
              <a:xfrm>
                <a:off x="7442719" y="2069065"/>
                <a:ext cx="504000" cy="502767"/>
              </a:xfrm>
              <a:prstGeom prst="roundRect">
                <a:avLst>
                  <a:gd name="adj" fmla="val 10458"/>
                </a:avLst>
              </a:prstGeom>
              <a:solidFill>
                <a:srgbClr val="0BB1A9">
                  <a:alpha val="100000"/>
                </a:srgbClr>
              </a:solidFill>
              <a:ln>
                <a:headEnd type="none"/>
                <a:tailEnd type="none"/>
              </a:ln>
            </p:spPr>
            <p:txBody>
              <a:bodyPr vert="horz" wrap="none" lIns="108000" tIns="108000" rIns="108000" bIns="108000" rtlCol="0" anchor="ctr" anchorCtr="0"/>
              <a:lstStyle/>
              <a:p>
                <a:pPr algn="ctr">
                  <a:defRPr/>
                </a:pPr>
                <a:r>
                  <a:rPr lang="en-US" sz="1600" b="1" i="0">
                    <a:solidFill>
                      <a:srgbClr val="FFFFFF">
                        <a:alpha val="100000"/>
                      </a:srgbClr>
                    </a:solidFill>
                    <a:latin typeface="Arial" panose="020B0604020202020204"/>
                    <a:ea typeface="Arial" panose="020B0604020202020204"/>
                    <a:cs typeface="Arial" panose="020B0604020202020204"/>
                  </a:rPr>
                  <a:t>4</a:t>
                </a:r>
                <a:endParaRPr lang="en-US" sz="1100"/>
              </a:p>
            </p:txBody>
          </p:sp>
        </p:grpSp>
        <p:grpSp>
          <p:nvGrpSpPr>
            <p:cNvPr id="25" name="Group 25"/>
            <p:cNvGrpSpPr/>
            <p:nvPr/>
          </p:nvGrpSpPr>
          <p:grpSpPr>
            <a:xfrm rot="0">
              <a:off x="9483665" y="2069065"/>
              <a:ext cx="2035235" cy="4458735"/>
              <a:chOff x="9483665" y="2069065"/>
              <a:chExt cx="2035235" cy="4458735"/>
            </a:xfrm>
          </p:grpSpPr>
          <p:sp>
            <p:nvSpPr>
              <p:cNvPr id="26" name="AutoShape 26"/>
              <p:cNvSpPr/>
              <p:nvPr/>
            </p:nvSpPr>
            <p:spPr>
              <a:xfrm>
                <a:off x="9483665" y="2307159"/>
                <a:ext cx="2035235" cy="4220641"/>
              </a:xfrm>
              <a:prstGeom prst="roundRect">
                <a:avLst>
                  <a:gd name="adj" fmla="val 4000"/>
                </a:avLst>
              </a:prstGeom>
              <a:ln w="6350">
                <a:solidFill>
                  <a:srgbClr val="000000">
                    <a:alpha val="50196"/>
                  </a:srgbClr>
                </a:solidFill>
                <a:prstDash val="solid"/>
                <a:headEnd type="none"/>
                <a:tailEnd type="none"/>
              </a:ln>
            </p:spPr>
          </p:sp>
          <p:sp>
            <p:nvSpPr>
              <p:cNvPr id="27" name="TextBox 27"/>
              <p:cNvSpPr txBox="1"/>
              <p:nvPr/>
            </p:nvSpPr>
            <p:spPr>
              <a:xfrm>
                <a:off x="9542027" y="3303147"/>
                <a:ext cx="1918509" cy="3123054"/>
              </a:xfrm>
              <a:prstGeom prst="rect">
                <a:avLst/>
              </a:prstGeom>
              <a:ln>
                <a:headEnd type="none"/>
                <a:tailEnd type="none"/>
              </a:ln>
            </p:spPr>
            <p:txBody>
              <a:bodyPr vert="horz" wrap="square" lIns="91440" tIns="45720" rIns="91440" bIns="45720" rtlCol="0" anchor="t" anchorCtr="0"/>
              <a:lstStyle/>
              <a:p>
                <a:pPr algn="l">
                  <a:lnSpc>
                    <a:spcPct val="120000"/>
                  </a:lnSpc>
                  <a:defRPr/>
                </a:pPr>
                <a:r>
                  <a:rPr lang="zh-CN" altLang="en-US" sz="1200" b="0" i="0">
                    <a:solidFill>
                      <a:srgbClr val="000000">
                        <a:alpha val="100000"/>
                      </a:srgbClr>
                    </a:solidFill>
                    <a:latin typeface="微软雅黑" panose="020B0503020204020204" charset="-122"/>
                    <a:ea typeface="微软雅黑" panose="020B0503020204020204" charset="-122"/>
                    <a:cs typeface="微软雅黑" panose="020B0503020204020204" charset="-122"/>
                  </a:rPr>
                  <a:t>社保</a:t>
                </a:r>
                <a:r>
                  <a:rPr lang="en-US" sz="1200" b="0" i="0">
                    <a:solidFill>
                      <a:srgbClr val="000000">
                        <a:alpha val="100000"/>
                      </a:srgbClr>
                    </a:solidFill>
                    <a:latin typeface="微软雅黑" panose="020B0503020204020204" charset="-122"/>
                    <a:ea typeface="微软雅黑" panose="020B0503020204020204" charset="-122"/>
                    <a:cs typeface="微软雅黑" panose="020B0503020204020204" charset="-122"/>
                  </a:rPr>
                  <a:t>补缴</a:t>
                </a:r>
                <a:r>
                  <a:rPr lang="zh-CN" altLang="en-US" sz="1200" b="0" i="0">
                    <a:solidFill>
                      <a:srgbClr val="000000">
                        <a:alpha val="100000"/>
                      </a:srgbClr>
                    </a:solidFill>
                    <a:latin typeface="微软雅黑" panose="020B0503020204020204" charset="-122"/>
                    <a:ea typeface="微软雅黑" panose="020B0503020204020204" charset="-122"/>
                    <a:cs typeface="微软雅黑" panose="020B0503020204020204" charset="-122"/>
                  </a:rPr>
                  <a:t>、</a:t>
                </a:r>
                <a:r>
                  <a:rPr lang="en-US" sz="1200" b="0" i="0">
                    <a:solidFill>
                      <a:srgbClr val="000000">
                        <a:alpha val="100000"/>
                      </a:srgbClr>
                    </a:solidFill>
                    <a:latin typeface="微软雅黑" panose="020B0503020204020204" charset="-122"/>
                    <a:ea typeface="微软雅黑" panose="020B0503020204020204" charset="-122"/>
                    <a:cs typeface="微软雅黑" panose="020B0503020204020204" charset="-122"/>
                  </a:rPr>
                  <a:t>退休人员比例等按闽建〔2026〕1号执行。</a:t>
                </a:r>
                <a:endParaRPr lang="en-US" sz="1100"/>
              </a:p>
            </p:txBody>
          </p:sp>
          <p:sp>
            <p:nvSpPr>
              <p:cNvPr id="28" name="TextBox 28"/>
              <p:cNvSpPr txBox="1"/>
              <p:nvPr/>
            </p:nvSpPr>
            <p:spPr>
              <a:xfrm>
                <a:off x="9542027" y="2566988"/>
                <a:ext cx="1918509" cy="736160"/>
              </a:xfrm>
              <a:prstGeom prst="rect">
                <a:avLst/>
              </a:prstGeom>
              <a:ln>
                <a:headEnd type="none"/>
                <a:tailEnd type="none"/>
              </a:ln>
            </p:spPr>
            <p:txBody>
              <a:bodyPr vert="horz" wrap="square" lIns="91440" tIns="45720" rIns="91440" bIns="45720" rtlCol="0" anchor="ctr" anchorCtr="0"/>
              <a:lstStyle/>
              <a:p>
                <a:pPr algn="l">
                  <a:lnSpc>
                    <a:spcPct val="120000"/>
                  </a:lnSpc>
                  <a:defRPr/>
                </a:pPr>
                <a:r>
                  <a:rPr lang="en-US" sz="1800" b="1" i="0">
                    <a:solidFill>
                      <a:srgbClr val="000000">
                        <a:alpha val="100000"/>
                      </a:srgbClr>
                    </a:solidFill>
                    <a:latin typeface="微软雅黑" panose="020B0503020204020204" charset="-122"/>
                    <a:ea typeface="微软雅黑" panose="020B0503020204020204" charset="-122"/>
                    <a:cs typeface="微软雅黑" panose="020B0503020204020204" charset="-122"/>
                  </a:rPr>
                  <a:t>统一标准</a:t>
                </a:r>
                <a:endParaRPr lang="en-US" sz="1100"/>
              </a:p>
            </p:txBody>
          </p:sp>
          <p:sp>
            <p:nvSpPr>
              <p:cNvPr id="29" name="TextBox 29"/>
              <p:cNvSpPr txBox="1"/>
              <p:nvPr/>
            </p:nvSpPr>
            <p:spPr>
              <a:xfrm>
                <a:off x="9646488" y="2069065"/>
                <a:ext cx="504000" cy="502767"/>
              </a:xfrm>
              <a:prstGeom prst="roundRect">
                <a:avLst>
                  <a:gd name="adj" fmla="val 10458"/>
                </a:avLst>
              </a:prstGeom>
              <a:solidFill>
                <a:srgbClr val="0BB1A9">
                  <a:alpha val="100000"/>
                </a:srgbClr>
              </a:solidFill>
              <a:ln>
                <a:headEnd type="none"/>
                <a:tailEnd type="none"/>
              </a:ln>
            </p:spPr>
            <p:txBody>
              <a:bodyPr vert="horz" wrap="none" lIns="108000" tIns="108000" rIns="108000" bIns="108000" rtlCol="0" anchor="ctr" anchorCtr="0"/>
              <a:lstStyle/>
              <a:p>
                <a:pPr algn="ctr">
                  <a:defRPr/>
                </a:pPr>
                <a:r>
                  <a:rPr lang="en-US" sz="1600" b="1" i="0">
                    <a:solidFill>
                      <a:srgbClr val="FFFFFF">
                        <a:alpha val="100000"/>
                      </a:srgbClr>
                    </a:solidFill>
                    <a:latin typeface="Arial" panose="020B0604020202020204"/>
                    <a:ea typeface="Arial" panose="020B0604020202020204"/>
                    <a:cs typeface="Arial" panose="020B0604020202020204"/>
                  </a:rPr>
                  <a:t>5</a:t>
                </a:r>
                <a:endParaRPr lang="en-US" sz="1100"/>
              </a:p>
            </p:txBody>
          </p:sp>
        </p:grpSp>
      </p:grpSp>
      <p:sp>
        <p:nvSpPr>
          <p:cNvPr id="30" name="TextBox 30"/>
          <p:cNvSpPr txBox="1"/>
          <p:nvPr/>
        </p:nvSpPr>
        <p:spPr>
          <a:xfrm>
            <a:off x="660400" y="128587"/>
            <a:ext cx="10858500" cy="900112"/>
          </a:xfrm>
          <a:prstGeom prst="rect">
            <a:avLst/>
          </a:prstGeom>
          <a:ln>
            <a:headEnd type="none"/>
            <a:tailEnd type="none"/>
          </a:ln>
        </p:spPr>
        <p:txBody>
          <a:bodyPr vert="horz" wrap="square" lIns="91440" tIns="45720" rIns="91440" bIns="45720" rtlCol="0" anchor="b" anchorCtr="0"/>
          <a:lstStyle/>
          <a:p>
            <a:pPr algn="l">
              <a:lnSpc>
                <a:spcPct val="100000"/>
              </a:lnSpc>
              <a:spcBef>
                <a:spcPts val="0"/>
              </a:spcBef>
              <a:defRPr/>
            </a:pPr>
            <a:r>
              <a:rPr lang="zh-CN" altLang="en-US" sz="2800" b="1" i="0">
                <a:solidFill>
                  <a:srgbClr val="000000">
                    <a:alpha val="100000"/>
                  </a:srgbClr>
                </a:solidFill>
                <a:latin typeface="微软雅黑" panose="020B0503020204020204" charset="-122"/>
                <a:ea typeface="宋体" panose="02010600030101010101" pitchFamily="2" charset="-122"/>
                <a:cs typeface="微软雅黑" panose="020B0503020204020204" charset="-122"/>
              </a:rPr>
              <a:t>常见问题提示</a:t>
            </a:r>
            <a:endParaRPr lang="zh-CN" altLang="en-US" sz="2800" b="1" i="0">
              <a:solidFill>
                <a:srgbClr val="000000">
                  <a:alpha val="100000"/>
                </a:srgbClr>
              </a:solidFill>
              <a:latin typeface="微软雅黑" panose="020B0503020204020204" charset="-122"/>
              <a:ea typeface="宋体" panose="02010600030101010101" pitchFamily="2" charset="-122"/>
              <a:cs typeface="微软雅黑" panose="020B0503020204020204" charset="-122"/>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97cf62bd-53b5-4a6b-a587-4f4879476e30"/>
          <p:cNvSpPr txBox="1"/>
          <p:nvPr/>
        </p:nvSpPr>
        <p:spPr>
          <a:xfrm>
            <a:off x="7861300" y="6409690"/>
            <a:ext cx="3657600" cy="274320"/>
          </a:xfrm>
          <a:prstGeom prst="rect">
            <a:avLst/>
          </a:prstGeom>
          <a:ln>
            <a:headEnd type="none"/>
            <a:tailEnd type="none"/>
          </a:ln>
        </p:spPr>
        <p:txBody>
          <a:bodyPr vert="horz" wrap="square" lIns="91440" tIns="45720" rIns="91440" bIns="45720" rtlCol="0" anchor="ctr" anchorCtr="0"/>
          <a:lstStyle/>
          <a:p>
            <a:pPr algn="r">
              <a:defRPr/>
            </a:pPr>
            <a:r>
              <a:rPr lang="en-US" sz="1000" b="0" i="0">
                <a:solidFill>
                  <a:srgbClr val="000000">
                    <a:alpha val="100000"/>
                  </a:srgbClr>
                </a:solidFill>
                <a:latin typeface="Arial" panose="020B0604020202020204"/>
                <a:ea typeface="Arial" panose="020B0604020202020204"/>
                <a:cs typeface="Arial" panose="020B0604020202020204"/>
              </a:rPr>
              <a:t>4</a:t>
            </a:r>
            <a:endParaRPr lang="en-US" sz="1100"/>
          </a:p>
        </p:txBody>
      </p:sp>
      <p:grpSp>
        <p:nvGrpSpPr>
          <p:cNvPr id="3" name="Group 3"/>
          <p:cNvGrpSpPr/>
          <p:nvPr/>
        </p:nvGrpSpPr>
        <p:grpSpPr>
          <a:xfrm rot="0">
            <a:off x="482599" y="1183640"/>
            <a:ext cx="10985501" cy="5003800"/>
            <a:chOff x="533399" y="1130300"/>
            <a:chExt cx="10985501" cy="5003800"/>
          </a:xfrm>
        </p:grpSpPr>
        <p:sp>
          <p:nvSpPr>
            <p:cNvPr id="4" name="TextBox 4"/>
            <p:cNvSpPr txBox="1"/>
            <p:nvPr/>
          </p:nvSpPr>
          <p:spPr>
            <a:xfrm>
              <a:off x="660400" y="1130300"/>
              <a:ext cx="10858500" cy="720000"/>
            </a:xfrm>
            <a:prstGeom prst="rect">
              <a:avLst/>
            </a:prstGeom>
            <a:ln>
              <a:prstDash val="solid"/>
              <a:headEnd type="none"/>
              <a:tailEnd type="none"/>
            </a:ln>
          </p:spPr>
          <p:txBody>
            <a:bodyPr vert="horz" wrap="square" lIns="91440" tIns="45720" rIns="91440" bIns="45720" rtlCol="0" anchor="ctr" anchorCtr="0"/>
            <a:lstStyle/>
            <a:p>
              <a:pPr algn="l">
                <a:defRPr/>
              </a:pPr>
              <a:endParaRPr lang="en-US" sz="1100"/>
            </a:p>
          </p:txBody>
        </p:sp>
        <p:grpSp>
          <p:nvGrpSpPr>
            <p:cNvPr id="5" name="Group 5"/>
            <p:cNvGrpSpPr/>
            <p:nvPr/>
          </p:nvGrpSpPr>
          <p:grpSpPr>
            <a:xfrm rot="0">
              <a:off x="533399" y="2106598"/>
              <a:ext cx="5152979" cy="1885602"/>
              <a:chOff x="6437056" y="2831996"/>
              <a:chExt cx="4896838" cy="1885602"/>
            </a:xfrm>
          </p:grpSpPr>
          <p:sp>
            <p:nvSpPr>
              <p:cNvPr id="6" name="TextBox 6"/>
              <p:cNvSpPr txBox="1"/>
              <p:nvPr/>
            </p:nvSpPr>
            <p:spPr>
              <a:xfrm>
                <a:off x="7188201" y="2831996"/>
                <a:ext cx="4145693" cy="648000"/>
              </a:xfrm>
              <a:prstGeom prst="rect">
                <a:avLst/>
              </a:prstGeom>
              <a:ln>
                <a:headEnd type="none"/>
                <a:tailEnd type="none"/>
              </a:ln>
            </p:spPr>
            <p:txBody>
              <a:bodyPr vert="horz" wrap="square" lIns="91440" tIns="45720" rIns="91440" bIns="45720" rtlCol="0" anchor="b" anchorCtr="0"/>
              <a:lstStyle/>
              <a:p>
                <a:pPr algn="l">
                  <a:defRPr/>
                </a:pPr>
                <a:r>
                  <a:rPr lang="en-US" sz="1800" b="1" i="0">
                    <a:solidFill>
                      <a:srgbClr val="000000">
                        <a:alpha val="100000"/>
                      </a:srgbClr>
                    </a:solidFill>
                    <a:latin typeface="微软雅黑" panose="020B0503020204020204" charset="-122"/>
                    <a:ea typeface="微软雅黑" panose="020B0503020204020204" charset="-122"/>
                    <a:cs typeface="微软雅黑" panose="020B0503020204020204" charset="-122"/>
                  </a:rPr>
                  <a:t>财务报表与净资产</a:t>
                </a:r>
                <a:endParaRPr lang="en-US" sz="1100"/>
              </a:p>
            </p:txBody>
          </p:sp>
          <p:sp>
            <p:nvSpPr>
              <p:cNvPr id="7" name="TextBox 7"/>
              <p:cNvSpPr txBox="1"/>
              <p:nvPr/>
            </p:nvSpPr>
            <p:spPr>
              <a:xfrm>
                <a:off x="7188198" y="3479996"/>
                <a:ext cx="4145695" cy="1237602"/>
              </a:xfrm>
              <a:prstGeom prst="rect">
                <a:avLst/>
              </a:prstGeom>
              <a:ln>
                <a:headEnd type="none"/>
                <a:tailEnd type="none"/>
              </a:ln>
            </p:spPr>
            <p:txBody>
              <a:bodyPr vert="horz" wrap="square" lIns="91440" tIns="45720" rIns="91440" bIns="45720" rtlCol="0" anchor="t" anchorCtr="0"/>
              <a:lstStyle/>
              <a:p>
                <a:pPr algn="l">
                  <a:lnSpc>
                    <a:spcPct val="120000"/>
                  </a:lnSpc>
                  <a:defRPr/>
                </a:pPr>
                <a:r>
                  <a:rPr lang="en-US" sz="1200" b="0" i="0">
                    <a:solidFill>
                      <a:srgbClr val="000000">
                        <a:alpha val="100000"/>
                      </a:srgbClr>
                    </a:solidFill>
                    <a:latin typeface="微软雅黑" panose="020B0503020204020204" charset="-122"/>
                    <a:ea typeface="微软雅黑" panose="020B0503020204020204" charset="-122"/>
                    <a:cs typeface="微软雅黑" panose="020B0503020204020204" charset="-122"/>
                  </a:rPr>
                  <a:t>企业在陈述环节提交的财务报表所属时间段必须晚于申报阶段，提交同时间段报表的，不予认定。</a:t>
                </a:r>
                <a:endParaRPr lang="en-US" sz="1100"/>
              </a:p>
            </p:txBody>
          </p:sp>
          <p:sp>
            <p:nvSpPr>
              <p:cNvPr id="8" name="TextBox 8"/>
              <p:cNvSpPr txBox="1"/>
              <p:nvPr/>
            </p:nvSpPr>
            <p:spPr>
              <a:xfrm>
                <a:off x="6437056" y="2950492"/>
                <a:ext cx="581579" cy="612000"/>
              </a:xfrm>
              <a:prstGeom prst="rect">
                <a:avLst/>
              </a:prstGeom>
              <a:ln>
                <a:headEnd type="none" w="med" len="med"/>
                <a:tailEnd type="none" w="med" len="med"/>
              </a:ln>
            </p:spPr>
            <p:style>
              <a:lnRef idx="2">
                <a:schemeClr val="lt1"/>
              </a:lnRef>
              <a:fillRef idx="1">
                <a:schemeClr val="accent5"/>
              </a:fillRef>
              <a:effectRef idx="1">
                <a:schemeClr val="accent5"/>
              </a:effectRef>
              <a:fontRef idx="minor">
                <a:schemeClr val="lt1"/>
              </a:fontRef>
            </p:style>
            <p:txBody>
              <a:bodyPr vert="horz" wrap="none" lIns="91440" tIns="45720" rIns="91440" bIns="45720" rtlCol="0" anchor="ctr" anchorCtr="0"/>
              <a:lstStyle/>
              <a:p>
                <a:pPr algn="ctr">
                  <a:defRPr/>
                </a:pPr>
                <a:r>
                  <a:rPr lang="en-US" sz="2000" b="1" i="0">
                    <a:solidFill>
                      <a:srgbClr val="FFFFFF">
                        <a:alpha val="100000"/>
                      </a:srgbClr>
                    </a:solidFill>
                    <a:latin typeface="Arial" panose="020B0604020202020204"/>
                    <a:ea typeface="Arial" panose="020B0604020202020204"/>
                    <a:cs typeface="Arial" panose="020B0604020202020204"/>
                  </a:rPr>
                  <a:t>6</a:t>
                </a:r>
                <a:endParaRPr lang="en-US" sz="1100"/>
              </a:p>
            </p:txBody>
          </p:sp>
        </p:grpSp>
        <p:grpSp>
          <p:nvGrpSpPr>
            <p:cNvPr id="9" name="Group 9"/>
            <p:cNvGrpSpPr/>
            <p:nvPr/>
          </p:nvGrpSpPr>
          <p:grpSpPr>
            <a:xfrm rot="0">
              <a:off x="6492921" y="2106598"/>
              <a:ext cx="5025979" cy="1885602"/>
              <a:chOff x="6557743" y="2831996"/>
              <a:chExt cx="4776151" cy="1885602"/>
            </a:xfrm>
          </p:grpSpPr>
          <p:sp>
            <p:nvSpPr>
              <p:cNvPr id="10" name="TextBox 10"/>
              <p:cNvSpPr txBox="1"/>
              <p:nvPr/>
            </p:nvSpPr>
            <p:spPr>
              <a:xfrm>
                <a:off x="7188201" y="2831996"/>
                <a:ext cx="4145693" cy="648000"/>
              </a:xfrm>
              <a:prstGeom prst="rect">
                <a:avLst/>
              </a:prstGeom>
              <a:ln>
                <a:headEnd type="none"/>
                <a:tailEnd type="none"/>
              </a:ln>
            </p:spPr>
            <p:txBody>
              <a:bodyPr vert="horz" wrap="square" lIns="91440" tIns="45720" rIns="91440" bIns="45720" rtlCol="0" anchor="b" anchorCtr="0"/>
              <a:lstStyle/>
              <a:p>
                <a:pPr algn="l">
                  <a:defRPr/>
                </a:pPr>
                <a:r>
                  <a:rPr lang="en-US" sz="1800" b="1" i="0">
                    <a:solidFill>
                      <a:srgbClr val="000000">
                        <a:alpha val="100000"/>
                      </a:srgbClr>
                    </a:solidFill>
                    <a:latin typeface="微软雅黑" panose="020B0503020204020204" charset="-122"/>
                    <a:ea typeface="微软雅黑" panose="020B0503020204020204" charset="-122"/>
                    <a:cs typeface="微软雅黑" panose="020B0503020204020204" charset="-122"/>
                  </a:rPr>
                  <a:t>净资产考核</a:t>
                </a:r>
                <a:endParaRPr lang="en-US" sz="1100"/>
              </a:p>
            </p:txBody>
          </p:sp>
          <p:sp>
            <p:nvSpPr>
              <p:cNvPr id="11" name="TextBox 11"/>
              <p:cNvSpPr txBox="1"/>
              <p:nvPr/>
            </p:nvSpPr>
            <p:spPr>
              <a:xfrm>
                <a:off x="7188198" y="3479996"/>
                <a:ext cx="4145695" cy="1237602"/>
              </a:xfrm>
              <a:prstGeom prst="rect">
                <a:avLst/>
              </a:prstGeom>
              <a:ln>
                <a:headEnd type="none"/>
                <a:tailEnd type="none"/>
              </a:ln>
            </p:spPr>
            <p:txBody>
              <a:bodyPr vert="horz" wrap="square" lIns="91440" tIns="45720" rIns="91440" bIns="45720" rtlCol="0" anchor="t" anchorCtr="0"/>
              <a:lstStyle/>
              <a:p>
                <a:pPr algn="l">
                  <a:lnSpc>
                    <a:spcPct val="120000"/>
                  </a:lnSpc>
                  <a:defRPr/>
                </a:pPr>
                <a:r>
                  <a:rPr lang="en-US" sz="1200" b="0" i="0">
                    <a:solidFill>
                      <a:srgbClr val="000000">
                        <a:alpha val="100000"/>
                      </a:srgbClr>
                    </a:solidFill>
                    <a:latin typeface="微软雅黑" panose="020B0503020204020204" charset="-122"/>
                    <a:ea typeface="微软雅黑" panose="020B0503020204020204" charset="-122"/>
                    <a:cs typeface="微软雅黑" panose="020B0503020204020204" charset="-122"/>
                  </a:rPr>
                  <a:t>正常延续情形需按导则 5.2.2 要求，按企业所申请资质和已拥有资质对净资产指标所要求的最高值进行考核。例如：已拥有市政总包二级（4000万）申请专包资质，净资产按4000万考核。</a:t>
                </a:r>
                <a:endParaRPr lang="en-US" sz="1100"/>
              </a:p>
            </p:txBody>
          </p:sp>
          <p:sp>
            <p:nvSpPr>
              <p:cNvPr id="12" name="TextBox 12"/>
              <p:cNvSpPr txBox="1"/>
              <p:nvPr/>
            </p:nvSpPr>
            <p:spPr>
              <a:xfrm>
                <a:off x="6557743" y="2950492"/>
                <a:ext cx="581579" cy="612000"/>
              </a:xfrm>
              <a:prstGeom prst="rect">
                <a:avLst/>
              </a:prstGeom>
              <a:ln>
                <a:headEnd type="none" w="med" len="med"/>
                <a:tailEnd type="none" w="med" len="med"/>
              </a:ln>
            </p:spPr>
            <p:style>
              <a:lnRef idx="0">
                <a:srgbClr val="FFFFFF"/>
              </a:lnRef>
              <a:fillRef idx="1">
                <a:schemeClr val="accent5"/>
              </a:fillRef>
              <a:effectRef idx="0">
                <a:srgbClr val="FFFFFF"/>
              </a:effectRef>
              <a:fontRef idx="minor">
                <a:schemeClr val="lt1"/>
              </a:fontRef>
            </p:style>
            <p:txBody>
              <a:bodyPr vert="horz" wrap="none" lIns="91440" tIns="45720" rIns="91440" bIns="45720" rtlCol="0" anchor="ctr" anchorCtr="0"/>
              <a:lstStyle/>
              <a:p>
                <a:pPr algn="ctr">
                  <a:defRPr/>
                </a:pPr>
                <a:r>
                  <a:rPr lang="en-US" sz="2000" b="1" i="0">
                    <a:solidFill>
                      <a:srgbClr val="FFFFFF">
                        <a:alpha val="100000"/>
                      </a:srgbClr>
                    </a:solidFill>
                    <a:latin typeface="Arial" panose="020B0604020202020204"/>
                    <a:ea typeface="Arial" panose="020B0604020202020204"/>
                    <a:cs typeface="Arial" panose="020B0604020202020204"/>
                  </a:rPr>
                  <a:t>7</a:t>
                </a:r>
                <a:endParaRPr lang="en-US" sz="1100"/>
              </a:p>
            </p:txBody>
          </p:sp>
        </p:grpSp>
        <p:grpSp>
          <p:nvGrpSpPr>
            <p:cNvPr id="13" name="Group 13"/>
            <p:cNvGrpSpPr/>
            <p:nvPr/>
          </p:nvGrpSpPr>
          <p:grpSpPr>
            <a:xfrm rot="0">
              <a:off x="660399" y="4248498"/>
              <a:ext cx="5025979" cy="1885602"/>
              <a:chOff x="6557743" y="2831996"/>
              <a:chExt cx="4776151" cy="1885602"/>
            </a:xfrm>
          </p:grpSpPr>
          <p:sp>
            <p:nvSpPr>
              <p:cNvPr id="14" name="TextBox 14"/>
              <p:cNvSpPr txBox="1"/>
              <p:nvPr/>
            </p:nvSpPr>
            <p:spPr>
              <a:xfrm>
                <a:off x="7188201" y="2831996"/>
                <a:ext cx="4145693" cy="648000"/>
              </a:xfrm>
              <a:prstGeom prst="rect">
                <a:avLst/>
              </a:prstGeom>
              <a:ln>
                <a:headEnd type="none"/>
                <a:tailEnd type="none"/>
              </a:ln>
            </p:spPr>
            <p:txBody>
              <a:bodyPr vert="horz" wrap="square" lIns="91440" tIns="45720" rIns="91440" bIns="45720" rtlCol="0" anchor="b" anchorCtr="0"/>
              <a:lstStyle/>
              <a:p>
                <a:pPr algn="l">
                  <a:defRPr/>
                </a:pPr>
                <a:r>
                  <a:rPr lang="en-US" sz="1800" b="1" i="0">
                    <a:solidFill>
                      <a:srgbClr val="000000">
                        <a:alpha val="100000"/>
                      </a:srgbClr>
                    </a:solidFill>
                    <a:latin typeface="微软雅黑" panose="020B0503020204020204" charset="-122"/>
                    <a:ea typeface="微软雅黑" panose="020B0503020204020204" charset="-122"/>
                    <a:cs typeface="微软雅黑" panose="020B0503020204020204" charset="-122"/>
                  </a:rPr>
                  <a:t>退休人员与年龄计算</a:t>
                </a:r>
                <a:endParaRPr lang="en-US" sz="1100"/>
              </a:p>
            </p:txBody>
          </p:sp>
          <p:sp>
            <p:nvSpPr>
              <p:cNvPr id="15" name="TextBox 15"/>
              <p:cNvSpPr txBox="1"/>
              <p:nvPr/>
            </p:nvSpPr>
            <p:spPr>
              <a:xfrm>
                <a:off x="7188198" y="3479996"/>
                <a:ext cx="4145695" cy="1237602"/>
              </a:xfrm>
              <a:prstGeom prst="rect">
                <a:avLst/>
              </a:prstGeom>
              <a:ln>
                <a:headEnd type="none"/>
                <a:tailEnd type="none"/>
              </a:ln>
            </p:spPr>
            <p:txBody>
              <a:bodyPr vert="horz" wrap="square" lIns="91440" tIns="45720" rIns="91440" bIns="45720" rtlCol="0" anchor="t" anchorCtr="0"/>
              <a:lstStyle/>
              <a:p>
                <a:pPr algn="l">
                  <a:lnSpc>
                    <a:spcPct val="120000"/>
                  </a:lnSpc>
                  <a:defRPr/>
                </a:pPr>
                <a:r>
                  <a:rPr lang="en-US" sz="1200" b="0" i="0">
                    <a:solidFill>
                      <a:srgbClr val="000000">
                        <a:alpha val="100000"/>
                      </a:srgbClr>
                    </a:solidFill>
                    <a:latin typeface="微软雅黑" panose="020B0503020204020204" charset="-122"/>
                    <a:ea typeface="微软雅黑" panose="020B0503020204020204" charset="-122"/>
                    <a:cs typeface="微软雅黑" panose="020B0503020204020204" charset="-122"/>
                  </a:rPr>
                  <a:t>退休人员比例计算基数为注册建造师和职称人员总数。示例：增项公路总包二级需注册建造师8人、职称人员15人，基数23人，23÷3≈7.67向下取整，最多可使用7名退休人员。</a:t>
                </a:r>
                <a:endParaRPr lang="en-US" sz="1100"/>
              </a:p>
            </p:txBody>
          </p:sp>
          <p:sp>
            <p:nvSpPr>
              <p:cNvPr id="16" name="TextBox 16"/>
              <p:cNvSpPr txBox="1"/>
              <p:nvPr/>
            </p:nvSpPr>
            <p:spPr>
              <a:xfrm>
                <a:off x="6557743" y="2950492"/>
                <a:ext cx="581579" cy="612000"/>
              </a:xfrm>
              <a:prstGeom prst="rect">
                <a:avLst/>
              </a:prstGeom>
              <a:ln>
                <a:headEnd type="none" w="med" len="med"/>
                <a:tailEnd type="none" w="med" len="med"/>
              </a:ln>
            </p:spPr>
            <p:style>
              <a:lnRef idx="0">
                <a:srgbClr val="FFFFFF"/>
              </a:lnRef>
              <a:fillRef idx="1">
                <a:schemeClr val="accent5"/>
              </a:fillRef>
              <a:effectRef idx="0">
                <a:srgbClr val="FFFFFF"/>
              </a:effectRef>
              <a:fontRef idx="minor">
                <a:schemeClr val="lt1"/>
              </a:fontRef>
            </p:style>
            <p:txBody>
              <a:bodyPr vert="horz" wrap="none" lIns="91440" tIns="45720" rIns="91440" bIns="45720" rtlCol="0" anchor="ctr" anchorCtr="0"/>
              <a:lstStyle/>
              <a:p>
                <a:pPr algn="ctr">
                  <a:defRPr/>
                </a:pPr>
                <a:r>
                  <a:rPr lang="en-US" sz="2000" b="1" i="0">
                    <a:solidFill>
                      <a:srgbClr val="FFFFFF">
                        <a:alpha val="100000"/>
                      </a:srgbClr>
                    </a:solidFill>
                    <a:latin typeface="Arial" panose="020B0604020202020204"/>
                    <a:ea typeface="Arial" panose="020B0604020202020204"/>
                    <a:cs typeface="Arial" panose="020B0604020202020204"/>
                  </a:rPr>
                  <a:t>8</a:t>
                </a:r>
                <a:endParaRPr lang="en-US" sz="1100"/>
              </a:p>
            </p:txBody>
          </p:sp>
        </p:grpSp>
        <p:grpSp>
          <p:nvGrpSpPr>
            <p:cNvPr id="17" name="Group 17"/>
            <p:cNvGrpSpPr/>
            <p:nvPr/>
          </p:nvGrpSpPr>
          <p:grpSpPr>
            <a:xfrm rot="0">
              <a:off x="6544356" y="4248498"/>
              <a:ext cx="4974544" cy="1885602"/>
              <a:chOff x="6606621" y="2831996"/>
              <a:chExt cx="4727273" cy="1885602"/>
            </a:xfrm>
          </p:grpSpPr>
          <p:sp>
            <p:nvSpPr>
              <p:cNvPr id="18" name="TextBox 18"/>
              <p:cNvSpPr txBox="1"/>
              <p:nvPr/>
            </p:nvSpPr>
            <p:spPr>
              <a:xfrm>
                <a:off x="7188201" y="2831996"/>
                <a:ext cx="4145693" cy="648000"/>
              </a:xfrm>
              <a:prstGeom prst="rect">
                <a:avLst/>
              </a:prstGeom>
              <a:ln>
                <a:headEnd type="none"/>
                <a:tailEnd type="none"/>
              </a:ln>
            </p:spPr>
            <p:txBody>
              <a:bodyPr vert="horz" wrap="square" lIns="91440" tIns="45720" rIns="91440" bIns="45720" rtlCol="0" anchor="b" anchorCtr="0"/>
              <a:lstStyle/>
              <a:p>
                <a:pPr algn="l">
                  <a:defRPr/>
                </a:pPr>
                <a:r>
                  <a:rPr lang="en-US" sz="1800" b="1" i="0">
                    <a:solidFill>
                      <a:srgbClr val="000000">
                        <a:alpha val="100000"/>
                      </a:srgbClr>
                    </a:solidFill>
                    <a:latin typeface="微软雅黑" panose="020B0503020204020204" charset="-122"/>
                    <a:ea typeface="微软雅黑" panose="020B0503020204020204" charset="-122"/>
                    <a:cs typeface="微软雅黑" panose="020B0503020204020204" charset="-122"/>
                  </a:rPr>
                  <a:t>年龄要求</a:t>
                </a:r>
                <a:endParaRPr lang="en-US" sz="1100"/>
              </a:p>
            </p:txBody>
          </p:sp>
          <p:sp>
            <p:nvSpPr>
              <p:cNvPr id="19" name="TextBox 19"/>
              <p:cNvSpPr txBox="1"/>
              <p:nvPr/>
            </p:nvSpPr>
            <p:spPr>
              <a:xfrm>
                <a:off x="7188198" y="3479996"/>
                <a:ext cx="4145695" cy="1237602"/>
              </a:xfrm>
              <a:prstGeom prst="rect">
                <a:avLst/>
              </a:prstGeom>
              <a:ln>
                <a:headEnd type="none"/>
                <a:tailEnd type="none"/>
              </a:ln>
            </p:spPr>
            <p:txBody>
              <a:bodyPr vert="horz" wrap="square" lIns="91440" tIns="45720" rIns="91440" bIns="45720" rtlCol="0" anchor="t" anchorCtr="0"/>
              <a:lstStyle/>
              <a:p>
                <a:pPr algn="l">
                  <a:lnSpc>
                    <a:spcPct val="120000"/>
                  </a:lnSpc>
                  <a:defRPr/>
                </a:pPr>
                <a:r>
                  <a:rPr lang="en-US" sz="1200" b="0" i="0">
                    <a:solidFill>
                      <a:srgbClr val="000000">
                        <a:alpha val="100000"/>
                      </a:srgbClr>
                    </a:solidFill>
                    <a:latin typeface="微软雅黑" panose="020B0503020204020204" charset="-122"/>
                    <a:ea typeface="微软雅黑" panose="020B0503020204020204" charset="-122"/>
                    <a:cs typeface="微软雅黑" panose="020B0503020204020204" charset="-122"/>
                  </a:rPr>
                  <a:t>主要人员包括技术负责人、注册人员、职称人员、技术工人、现场管理人员（已取消考核），在作出行政许可决定当日及之前必须符合60周岁以下要求，超过的不予认定。</a:t>
                </a:r>
                <a:endParaRPr lang="en-US" sz="1100"/>
              </a:p>
            </p:txBody>
          </p:sp>
          <p:sp>
            <p:nvSpPr>
              <p:cNvPr id="20" name="TextBox 20"/>
              <p:cNvSpPr txBox="1"/>
              <p:nvPr/>
            </p:nvSpPr>
            <p:spPr>
              <a:xfrm>
                <a:off x="6606621" y="2950492"/>
                <a:ext cx="581579" cy="612000"/>
              </a:xfrm>
              <a:prstGeom prst="rect">
                <a:avLst/>
              </a:prstGeom>
              <a:ln>
                <a:headEnd type="none" w="med" len="med"/>
                <a:tailEnd type="none" w="med" len="med"/>
              </a:ln>
            </p:spPr>
            <p:style>
              <a:lnRef idx="0">
                <a:srgbClr val="FFFFFF"/>
              </a:lnRef>
              <a:fillRef idx="1">
                <a:schemeClr val="accent5"/>
              </a:fillRef>
              <a:effectRef idx="0">
                <a:srgbClr val="FFFFFF"/>
              </a:effectRef>
              <a:fontRef idx="minor">
                <a:schemeClr val="lt1"/>
              </a:fontRef>
            </p:style>
            <p:txBody>
              <a:bodyPr vert="horz" wrap="none" lIns="91440" tIns="45720" rIns="91440" bIns="45720" rtlCol="0" anchor="ctr" anchorCtr="0"/>
              <a:lstStyle/>
              <a:p>
                <a:pPr algn="ctr">
                  <a:defRPr/>
                </a:pPr>
                <a:r>
                  <a:rPr lang="en-US" sz="2000" b="1" i="0">
                    <a:solidFill>
                      <a:srgbClr val="FFFFFF">
                        <a:alpha val="100000"/>
                      </a:srgbClr>
                    </a:solidFill>
                    <a:latin typeface="Arial" panose="020B0604020202020204"/>
                    <a:ea typeface="Arial" panose="020B0604020202020204"/>
                    <a:cs typeface="Arial" panose="020B0604020202020204"/>
                  </a:rPr>
                  <a:t>9</a:t>
                </a:r>
                <a:endParaRPr lang="en-US" sz="1100"/>
              </a:p>
            </p:txBody>
          </p:sp>
        </p:grpSp>
      </p:grpSp>
      <p:sp>
        <p:nvSpPr>
          <p:cNvPr id="21" name="TextBox 21"/>
          <p:cNvSpPr txBox="1"/>
          <p:nvPr/>
        </p:nvSpPr>
        <p:spPr>
          <a:xfrm>
            <a:off x="660400" y="128587"/>
            <a:ext cx="10858500" cy="900112"/>
          </a:xfrm>
          <a:prstGeom prst="rect">
            <a:avLst/>
          </a:prstGeom>
          <a:ln>
            <a:headEnd type="none"/>
            <a:tailEnd type="none"/>
          </a:ln>
        </p:spPr>
        <p:txBody>
          <a:bodyPr vert="horz" wrap="square" lIns="91440" tIns="45720" rIns="91440" bIns="45720" rtlCol="0" anchor="b" anchorCtr="0"/>
          <a:lstStyle/>
          <a:p>
            <a:pPr algn="l">
              <a:lnSpc>
                <a:spcPct val="100000"/>
              </a:lnSpc>
              <a:spcBef>
                <a:spcPts val="0"/>
              </a:spcBef>
              <a:defRPr/>
            </a:pPr>
            <a:r>
              <a:rPr lang="zh-CN" altLang="en-US" sz="2800" b="1" i="0">
                <a:solidFill>
                  <a:srgbClr val="000000">
                    <a:alpha val="100000"/>
                  </a:srgbClr>
                </a:solidFill>
                <a:latin typeface="微软雅黑" panose="020B0503020204020204" charset="-122"/>
                <a:ea typeface="宋体" panose="02010600030101010101" pitchFamily="2" charset="-122"/>
                <a:cs typeface="微软雅黑" panose="020B0503020204020204" charset="-122"/>
              </a:rPr>
              <a:t>常见问题提示</a:t>
            </a:r>
            <a:endParaRPr lang="zh-CN" altLang="en-US" sz="2800" b="1" i="0">
              <a:solidFill>
                <a:srgbClr val="000000">
                  <a:alpha val="100000"/>
                </a:srgbClr>
              </a:solidFill>
              <a:latin typeface="微软雅黑" panose="020B0503020204020204" charset="-122"/>
              <a:ea typeface="宋体" panose="02010600030101010101" pitchFamily="2" charset="-122"/>
              <a:cs typeface="微软雅黑" panose="020B0503020204020204" charset="-122"/>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67704408-5232-4d93-8ccf-1ced88984791"/>
          <p:cNvSpPr txBox="1"/>
          <p:nvPr/>
        </p:nvSpPr>
        <p:spPr>
          <a:xfrm>
            <a:off x="7861300" y="6409690"/>
            <a:ext cx="3657600" cy="274320"/>
          </a:xfrm>
          <a:prstGeom prst="rect">
            <a:avLst/>
          </a:prstGeom>
          <a:ln>
            <a:headEnd type="none"/>
            <a:tailEnd type="none"/>
          </a:ln>
        </p:spPr>
        <p:txBody>
          <a:bodyPr vert="horz" wrap="square" lIns="91440" tIns="45720" rIns="91440" bIns="45720" rtlCol="0" anchor="ctr" anchorCtr="0"/>
          <a:lstStyle/>
          <a:p>
            <a:pPr algn="r">
              <a:defRPr/>
            </a:pPr>
            <a:r>
              <a:rPr lang="en-US" sz="1000" b="0" i="0">
                <a:solidFill>
                  <a:srgbClr val="000000">
                    <a:alpha val="100000"/>
                  </a:srgbClr>
                </a:solidFill>
                <a:latin typeface="Arial" panose="020B0604020202020204"/>
                <a:ea typeface="Arial" panose="020B0604020202020204"/>
                <a:cs typeface="Arial" panose="020B0604020202020204"/>
              </a:rPr>
              <a:t>4</a:t>
            </a:r>
            <a:endParaRPr lang="en-US" sz="1100"/>
          </a:p>
        </p:txBody>
      </p:sp>
      <p:grpSp>
        <p:nvGrpSpPr>
          <p:cNvPr id="3" name="Group 3"/>
          <p:cNvGrpSpPr/>
          <p:nvPr/>
        </p:nvGrpSpPr>
        <p:grpSpPr>
          <a:xfrm rot="0">
            <a:off x="660399" y="1130300"/>
            <a:ext cx="11094721" cy="5003800"/>
            <a:chOff x="660399" y="1130300"/>
            <a:chExt cx="11094721" cy="5003800"/>
          </a:xfrm>
        </p:grpSpPr>
        <p:sp>
          <p:nvSpPr>
            <p:cNvPr id="4" name="TextBox 4"/>
            <p:cNvSpPr txBox="1"/>
            <p:nvPr/>
          </p:nvSpPr>
          <p:spPr>
            <a:xfrm>
              <a:off x="660400" y="1130300"/>
              <a:ext cx="10858500" cy="566153"/>
            </a:xfrm>
            <a:prstGeom prst="rect">
              <a:avLst/>
            </a:prstGeom>
            <a:ln>
              <a:prstDash val="solid"/>
              <a:headEnd type="none"/>
              <a:tailEnd type="none"/>
            </a:ln>
          </p:spPr>
          <p:txBody>
            <a:bodyPr vert="horz" wrap="square" lIns="91440" tIns="45720" rIns="91440" bIns="45720" rtlCol="0" anchor="ctr" anchorCtr="0"/>
            <a:lstStyle/>
            <a:p>
              <a:pPr algn="l">
                <a:defRPr/>
              </a:pPr>
              <a:endParaRPr lang="en-US" sz="1100"/>
            </a:p>
          </p:txBody>
        </p:sp>
        <p:grpSp>
          <p:nvGrpSpPr>
            <p:cNvPr id="5" name="Group 5"/>
            <p:cNvGrpSpPr/>
            <p:nvPr/>
          </p:nvGrpSpPr>
          <p:grpSpPr>
            <a:xfrm rot="0">
              <a:off x="660399" y="2283325"/>
              <a:ext cx="5331461" cy="1631951"/>
              <a:chOff x="660399" y="2283325"/>
              <a:chExt cx="5331461" cy="1631951"/>
            </a:xfrm>
          </p:grpSpPr>
          <p:sp>
            <p:nvSpPr>
              <p:cNvPr id="6" name="TextBox 6"/>
              <p:cNvSpPr txBox="1"/>
              <p:nvPr/>
            </p:nvSpPr>
            <p:spPr>
              <a:xfrm>
                <a:off x="660399" y="2283325"/>
                <a:ext cx="531374" cy="393701"/>
              </a:xfrm>
              <a:prstGeom prst="rect">
                <a:avLst/>
              </a:prstGeom>
              <a:ln>
                <a:headEnd type="none" w="med" len="med"/>
                <a:tailEnd type="none" w="med" len="med"/>
              </a:ln>
            </p:spPr>
            <p:style>
              <a:lnRef idx="2">
                <a:schemeClr val="lt1"/>
              </a:lnRef>
              <a:fillRef idx="1">
                <a:schemeClr val="accent5"/>
              </a:fillRef>
              <a:effectRef idx="1">
                <a:schemeClr val="accent5"/>
              </a:effectRef>
              <a:fontRef idx="minor">
                <a:schemeClr val="lt1"/>
              </a:fontRef>
            </p:style>
            <p:txBody>
              <a:bodyPr vert="horz" wrap="none" lIns="91440" tIns="45720" rIns="91440" bIns="45720" rtlCol="0" anchor="ctr" anchorCtr="0"/>
              <a:lstStyle/>
              <a:p>
                <a:pPr algn="l">
                  <a:lnSpc>
                    <a:spcPct val="108000"/>
                  </a:lnSpc>
                  <a:defRPr/>
                </a:pPr>
                <a:r>
                  <a:rPr lang="en-US" sz="1900" b="1" i="0">
                    <a:solidFill>
                      <a:srgbClr val="000000">
                        <a:alpha val="100000"/>
                      </a:srgbClr>
                    </a:solidFill>
                    <a:latin typeface="Arial" panose="020B0604020202020204"/>
                    <a:ea typeface="Arial" panose="020B0604020202020204"/>
                    <a:cs typeface="Arial" panose="020B0604020202020204"/>
                  </a:rPr>
                  <a:t>10</a:t>
                </a:r>
                <a:endParaRPr lang="en-US" sz="1100"/>
              </a:p>
            </p:txBody>
          </p:sp>
          <p:sp>
            <p:nvSpPr>
              <p:cNvPr id="7" name="TextBox 7"/>
              <p:cNvSpPr txBox="1"/>
              <p:nvPr/>
            </p:nvSpPr>
            <p:spPr>
              <a:xfrm>
                <a:off x="1259842" y="2283325"/>
                <a:ext cx="4732018" cy="393701"/>
              </a:xfrm>
              <a:prstGeom prst="rect">
                <a:avLst/>
              </a:prstGeom>
              <a:ln>
                <a:prstDash val="solid"/>
                <a:headEnd type="none"/>
                <a:tailEnd type="none"/>
              </a:ln>
            </p:spPr>
            <p:txBody>
              <a:bodyPr vert="horz" wrap="square" lIns="91440" tIns="45720" rIns="91440" bIns="45720" rtlCol="0" anchor="ctr" anchorCtr="0"/>
              <a:lstStyle/>
              <a:p>
                <a:pPr algn="l">
                  <a:defRPr/>
                </a:pPr>
                <a:r>
                  <a:rPr lang="en-US" sz="1800" b="1" i="0">
                    <a:solidFill>
                      <a:srgbClr val="000000">
                        <a:alpha val="100000"/>
                      </a:srgbClr>
                    </a:solidFill>
                    <a:latin typeface="微软雅黑" panose="020B0503020204020204" charset="-122"/>
                    <a:ea typeface="微软雅黑" panose="020B0503020204020204" charset="-122"/>
                    <a:cs typeface="微软雅黑" panose="020B0503020204020204" charset="-122"/>
                  </a:rPr>
                  <a:t>职称证明与业绩时间</a:t>
                </a:r>
                <a:endParaRPr lang="en-US" sz="1100"/>
              </a:p>
            </p:txBody>
          </p:sp>
          <p:sp>
            <p:nvSpPr>
              <p:cNvPr id="8" name="TextBox 8"/>
              <p:cNvSpPr txBox="1"/>
              <p:nvPr/>
            </p:nvSpPr>
            <p:spPr>
              <a:xfrm>
                <a:off x="1259842" y="2677026"/>
                <a:ext cx="4732018" cy="1238250"/>
              </a:xfrm>
              <a:prstGeom prst="rect">
                <a:avLst/>
              </a:prstGeom>
              <a:ln>
                <a:prstDash val="solid"/>
                <a:headEnd type="none"/>
                <a:tailEnd type="none"/>
              </a:ln>
            </p:spPr>
            <p:txBody>
              <a:bodyPr vert="horz" wrap="square" lIns="91440" tIns="45720" rIns="91440" bIns="45720" rtlCol="0" anchor="t" anchorCtr="0"/>
              <a:lstStyle/>
              <a:p>
                <a:pPr algn="l">
                  <a:lnSpc>
                    <a:spcPct val="130000"/>
                  </a:lnSpc>
                  <a:defRPr/>
                </a:pPr>
                <a:r>
                  <a:rPr lang="en-US" sz="1200" b="0" i="0">
                    <a:solidFill>
                      <a:srgbClr val="000000">
                        <a:alpha val="100000"/>
                      </a:srgbClr>
                    </a:solidFill>
                    <a:latin typeface="微软雅黑" panose="020B0503020204020204" charset="-122"/>
                    <a:ea typeface="微软雅黑" panose="020B0503020204020204" charset="-122"/>
                    <a:cs typeface="微软雅黑" panose="020B0503020204020204" charset="-122"/>
                  </a:rPr>
                  <a:t>职称证书上未注明岗位专业的，企业需提供职称评审表或相关部门出具的专业证明材料，证明该职称人员的专业符合资质标准要求，否则该人员不予认可。</a:t>
                </a:r>
                <a:endParaRPr lang="en-US" sz="1100"/>
              </a:p>
            </p:txBody>
          </p:sp>
        </p:grpSp>
        <p:grpSp>
          <p:nvGrpSpPr>
            <p:cNvPr id="9" name="Group 9"/>
            <p:cNvGrpSpPr/>
            <p:nvPr/>
          </p:nvGrpSpPr>
          <p:grpSpPr>
            <a:xfrm rot="0">
              <a:off x="660399" y="4502149"/>
              <a:ext cx="5331461" cy="1631951"/>
              <a:chOff x="660399" y="4502149"/>
              <a:chExt cx="5331461" cy="1631951"/>
            </a:xfrm>
          </p:grpSpPr>
          <p:sp>
            <p:nvSpPr>
              <p:cNvPr id="10" name="TextBox 10"/>
              <p:cNvSpPr txBox="1"/>
              <p:nvPr/>
            </p:nvSpPr>
            <p:spPr>
              <a:xfrm>
                <a:off x="660399" y="4502149"/>
                <a:ext cx="531374" cy="393701"/>
              </a:xfrm>
              <a:prstGeom prst="rect">
                <a:avLst/>
              </a:prstGeom>
              <a:ln>
                <a:headEnd type="none" w="med" len="med"/>
                <a:tailEnd type="none" w="med" len="med"/>
              </a:ln>
            </p:spPr>
            <p:style>
              <a:lnRef idx="0">
                <a:srgbClr val="FFFFFF"/>
              </a:lnRef>
              <a:fillRef idx="1">
                <a:schemeClr val="accent5"/>
              </a:fillRef>
              <a:effectRef idx="0">
                <a:srgbClr val="FFFFFF"/>
              </a:effectRef>
              <a:fontRef idx="minor">
                <a:schemeClr val="lt1"/>
              </a:fontRef>
            </p:style>
            <p:txBody>
              <a:bodyPr vert="horz" wrap="none" lIns="91440" tIns="45720" rIns="91440" bIns="45720" rtlCol="0" anchor="ctr" anchorCtr="0"/>
              <a:lstStyle/>
              <a:p>
                <a:pPr algn="l">
                  <a:lnSpc>
                    <a:spcPct val="108000"/>
                  </a:lnSpc>
                  <a:defRPr/>
                </a:pPr>
                <a:r>
                  <a:rPr lang="en-US" sz="1900" b="1" i="0">
                    <a:solidFill>
                      <a:srgbClr val="000000">
                        <a:alpha val="100000"/>
                      </a:srgbClr>
                    </a:solidFill>
                    <a:latin typeface="Arial" panose="020B0604020202020204"/>
                    <a:ea typeface="Arial" panose="020B0604020202020204"/>
                    <a:cs typeface="Arial" panose="020B0604020202020204"/>
                  </a:rPr>
                  <a:t>12</a:t>
                </a:r>
                <a:endParaRPr lang="en-US" sz="1100"/>
              </a:p>
            </p:txBody>
          </p:sp>
          <p:sp>
            <p:nvSpPr>
              <p:cNvPr id="11" name="TextBox 11"/>
              <p:cNvSpPr txBox="1"/>
              <p:nvPr/>
            </p:nvSpPr>
            <p:spPr>
              <a:xfrm>
                <a:off x="1259842" y="4502149"/>
                <a:ext cx="4732018" cy="393701"/>
              </a:xfrm>
              <a:prstGeom prst="rect">
                <a:avLst/>
              </a:prstGeom>
              <a:ln>
                <a:prstDash val="solid"/>
                <a:headEnd type="none"/>
                <a:tailEnd type="none"/>
              </a:ln>
            </p:spPr>
            <p:txBody>
              <a:bodyPr vert="horz" wrap="square" lIns="91440" tIns="45720" rIns="91440" bIns="45720" rtlCol="0" anchor="ctr" anchorCtr="0"/>
              <a:lstStyle/>
              <a:p>
                <a:pPr algn="l">
                  <a:defRPr/>
                </a:pPr>
                <a:r>
                  <a:rPr lang="en-US" sz="1800" b="1" i="0">
                    <a:solidFill>
                      <a:srgbClr val="000000">
                        <a:alpha val="100000"/>
                      </a:srgbClr>
                    </a:solidFill>
                    <a:latin typeface="微软雅黑" panose="020B0503020204020204" charset="-122"/>
                    <a:ea typeface="微软雅黑" panose="020B0503020204020204" charset="-122"/>
                    <a:cs typeface="微软雅黑" panose="020B0503020204020204" charset="-122"/>
                  </a:rPr>
                  <a:t>经营场所与证明</a:t>
                </a:r>
                <a:endParaRPr lang="en-US" sz="1100"/>
              </a:p>
            </p:txBody>
          </p:sp>
          <p:sp>
            <p:nvSpPr>
              <p:cNvPr id="12" name="TextBox 12"/>
              <p:cNvSpPr txBox="1"/>
              <p:nvPr/>
            </p:nvSpPr>
            <p:spPr>
              <a:xfrm>
                <a:off x="1259842" y="4895850"/>
                <a:ext cx="4732018" cy="1238250"/>
              </a:xfrm>
              <a:prstGeom prst="rect">
                <a:avLst/>
              </a:prstGeom>
              <a:ln>
                <a:prstDash val="solid"/>
                <a:headEnd type="none"/>
                <a:tailEnd type="none"/>
              </a:ln>
            </p:spPr>
            <p:txBody>
              <a:bodyPr vert="horz" wrap="square" lIns="91440" tIns="45720" rIns="91440" bIns="45720" rtlCol="0" anchor="t" anchorCtr="0"/>
              <a:lstStyle/>
              <a:p>
                <a:pPr algn="l">
                  <a:lnSpc>
                    <a:spcPct val="130000"/>
                  </a:lnSpc>
                  <a:defRPr/>
                </a:pPr>
                <a:r>
                  <a:rPr lang="en-US" sz="1200" b="0" i="0">
                    <a:solidFill>
                      <a:srgbClr val="000000">
                        <a:alpha val="100000"/>
                      </a:srgbClr>
                    </a:solidFill>
                    <a:latin typeface="微软雅黑" panose="020B0503020204020204" charset="-122"/>
                    <a:ea typeface="微软雅黑" panose="020B0503020204020204" charset="-122"/>
                    <a:cs typeface="微软雅黑" panose="020B0503020204020204" charset="-122"/>
                  </a:rPr>
                  <a:t>施工劳务资质备案的经营场所不可用承诺制，必须按导则要求提交产权证明或租赁合同等材料，确保场所真实存在且合法有效。</a:t>
                </a:r>
                <a:endParaRPr lang="en-US" sz="1100"/>
              </a:p>
            </p:txBody>
          </p:sp>
        </p:grpSp>
        <p:grpSp>
          <p:nvGrpSpPr>
            <p:cNvPr id="13" name="Group 13"/>
            <p:cNvGrpSpPr/>
            <p:nvPr/>
          </p:nvGrpSpPr>
          <p:grpSpPr>
            <a:xfrm rot="0">
              <a:off x="6423659" y="2283325"/>
              <a:ext cx="5331461" cy="1774191"/>
              <a:chOff x="6423659" y="2283325"/>
              <a:chExt cx="5331461" cy="1774191"/>
            </a:xfrm>
          </p:grpSpPr>
          <p:sp>
            <p:nvSpPr>
              <p:cNvPr id="14" name="TextBox 14"/>
              <p:cNvSpPr txBox="1"/>
              <p:nvPr/>
            </p:nvSpPr>
            <p:spPr>
              <a:xfrm>
                <a:off x="6423659" y="2283325"/>
                <a:ext cx="531374" cy="393701"/>
              </a:xfrm>
              <a:prstGeom prst="rect">
                <a:avLst/>
              </a:prstGeom>
              <a:ln>
                <a:headEnd type="none" w="med" len="med"/>
                <a:tailEnd type="none" w="med" len="med"/>
              </a:ln>
            </p:spPr>
            <p:style>
              <a:lnRef idx="0">
                <a:srgbClr val="FFFFFF"/>
              </a:lnRef>
              <a:fillRef idx="1">
                <a:schemeClr val="accent5"/>
              </a:fillRef>
              <a:effectRef idx="0">
                <a:srgbClr val="FFFFFF"/>
              </a:effectRef>
              <a:fontRef idx="minor">
                <a:schemeClr val="lt1"/>
              </a:fontRef>
            </p:style>
            <p:txBody>
              <a:bodyPr vert="horz" wrap="none" lIns="91440" tIns="45720" rIns="91440" bIns="45720" rtlCol="0" anchor="ctr" anchorCtr="0"/>
              <a:lstStyle/>
              <a:p>
                <a:pPr algn="l">
                  <a:lnSpc>
                    <a:spcPct val="108000"/>
                  </a:lnSpc>
                  <a:defRPr/>
                </a:pPr>
                <a:r>
                  <a:rPr lang="en-US" sz="1900" b="1" i="0">
                    <a:solidFill>
                      <a:srgbClr val="000000">
                        <a:alpha val="100000"/>
                      </a:srgbClr>
                    </a:solidFill>
                    <a:latin typeface="Arial" panose="020B0604020202020204"/>
                    <a:ea typeface="Arial" panose="020B0604020202020204"/>
                    <a:cs typeface="Arial" panose="020B0604020202020204"/>
                  </a:rPr>
                  <a:t>11</a:t>
                </a:r>
                <a:endParaRPr lang="en-US" sz="1100"/>
              </a:p>
            </p:txBody>
          </p:sp>
          <p:sp>
            <p:nvSpPr>
              <p:cNvPr id="15" name="TextBox 15"/>
              <p:cNvSpPr txBox="1"/>
              <p:nvPr/>
            </p:nvSpPr>
            <p:spPr>
              <a:xfrm>
                <a:off x="7023102" y="2283325"/>
                <a:ext cx="4732018" cy="393701"/>
              </a:xfrm>
              <a:prstGeom prst="rect">
                <a:avLst/>
              </a:prstGeom>
              <a:ln>
                <a:prstDash val="solid"/>
                <a:headEnd type="none"/>
                <a:tailEnd type="none"/>
              </a:ln>
            </p:spPr>
            <p:txBody>
              <a:bodyPr vert="horz" wrap="square" lIns="91440" tIns="45720" rIns="91440" bIns="45720" rtlCol="0" anchor="ctr" anchorCtr="0"/>
              <a:lstStyle/>
              <a:p>
                <a:pPr algn="l">
                  <a:defRPr/>
                </a:pPr>
                <a:r>
                  <a:rPr lang="en-US" sz="1800" b="1" i="0">
                    <a:solidFill>
                      <a:srgbClr val="000000">
                        <a:alpha val="100000"/>
                      </a:srgbClr>
                    </a:solidFill>
                    <a:latin typeface="微软雅黑" panose="020B0503020204020204" charset="-122"/>
                    <a:ea typeface="微软雅黑" panose="020B0503020204020204" charset="-122"/>
                    <a:cs typeface="微软雅黑" panose="020B0503020204020204" charset="-122"/>
                  </a:rPr>
                  <a:t>无证场所处理</a:t>
                </a:r>
                <a:endParaRPr lang="en-US" sz="1100"/>
              </a:p>
            </p:txBody>
          </p:sp>
          <p:sp>
            <p:nvSpPr>
              <p:cNvPr id="16" name="TextBox 16"/>
              <p:cNvSpPr txBox="1"/>
              <p:nvPr/>
            </p:nvSpPr>
            <p:spPr>
              <a:xfrm>
                <a:off x="7023102" y="2819266"/>
                <a:ext cx="4732018" cy="1238250"/>
              </a:xfrm>
              <a:prstGeom prst="rect">
                <a:avLst/>
              </a:prstGeom>
              <a:ln>
                <a:prstDash val="solid"/>
                <a:headEnd type="none"/>
                <a:tailEnd type="none"/>
              </a:ln>
            </p:spPr>
            <p:txBody>
              <a:bodyPr vert="horz" wrap="square" lIns="91440" tIns="45720" rIns="91440" bIns="45720" rtlCol="0" anchor="t" anchorCtr="0"/>
              <a:lstStyle/>
              <a:p>
                <a:pPr algn="l">
                  <a:lnSpc>
                    <a:spcPct val="130000"/>
                  </a:lnSpc>
                  <a:defRPr/>
                </a:pPr>
                <a:r>
                  <a:rPr lang="en-US" sz="1200" b="0" i="0">
                    <a:solidFill>
                      <a:srgbClr val="000000">
                        <a:alpha val="100000"/>
                      </a:srgbClr>
                    </a:solidFill>
                    <a:latin typeface="微软雅黑" panose="020B0503020204020204" charset="-122"/>
                    <a:ea typeface="微软雅黑" panose="020B0503020204020204" charset="-122"/>
                    <a:cs typeface="微软雅黑" panose="020B0503020204020204" charset="-122"/>
                  </a:rPr>
                  <a:t>对于未取得不动产权属证书的办公场所，企业需提交办公场所安全鉴定报告及乡镇级及以上人民政府或市（区）街道办事处级别出具的场所使用证明，村（居）委/社区出具的证明不能替代。</a:t>
                </a:r>
                <a:endParaRPr lang="en-US" sz="1100"/>
              </a:p>
            </p:txBody>
          </p:sp>
        </p:grpSp>
        <p:grpSp>
          <p:nvGrpSpPr>
            <p:cNvPr id="17" name="Group 17"/>
            <p:cNvGrpSpPr/>
            <p:nvPr/>
          </p:nvGrpSpPr>
          <p:grpSpPr>
            <a:xfrm rot="0">
              <a:off x="6423659" y="4502149"/>
              <a:ext cx="5331461" cy="1631951"/>
              <a:chOff x="6423659" y="4502149"/>
              <a:chExt cx="5331461" cy="1631951"/>
            </a:xfrm>
          </p:grpSpPr>
          <p:sp>
            <p:nvSpPr>
              <p:cNvPr id="18" name="TextBox 18"/>
              <p:cNvSpPr txBox="1"/>
              <p:nvPr/>
            </p:nvSpPr>
            <p:spPr>
              <a:xfrm>
                <a:off x="6423659" y="4502149"/>
                <a:ext cx="531374" cy="393701"/>
              </a:xfrm>
              <a:prstGeom prst="rect">
                <a:avLst/>
              </a:prstGeom>
              <a:ln>
                <a:headEnd type="none" w="med" len="med"/>
                <a:tailEnd type="none" w="med" len="med"/>
              </a:ln>
            </p:spPr>
            <p:style>
              <a:lnRef idx="0">
                <a:srgbClr val="FFFFFF"/>
              </a:lnRef>
              <a:fillRef idx="1">
                <a:schemeClr val="accent5"/>
              </a:fillRef>
              <a:effectRef idx="0">
                <a:srgbClr val="FFFFFF"/>
              </a:effectRef>
              <a:fontRef idx="minor">
                <a:schemeClr val="lt1"/>
              </a:fontRef>
            </p:style>
            <p:txBody>
              <a:bodyPr vert="horz" wrap="none" lIns="91440" tIns="45720" rIns="91440" bIns="45720" rtlCol="0" anchor="ctr" anchorCtr="0"/>
              <a:lstStyle/>
              <a:p>
                <a:pPr algn="l">
                  <a:lnSpc>
                    <a:spcPct val="108000"/>
                  </a:lnSpc>
                  <a:defRPr/>
                </a:pPr>
                <a:r>
                  <a:rPr lang="en-US" sz="1900" b="1" i="0">
                    <a:solidFill>
                      <a:srgbClr val="000000">
                        <a:alpha val="100000"/>
                      </a:srgbClr>
                    </a:solidFill>
                    <a:latin typeface="Arial" panose="020B0604020202020204"/>
                    <a:ea typeface="Arial" panose="020B0604020202020204"/>
                    <a:cs typeface="Arial" panose="020B0604020202020204"/>
                  </a:rPr>
                  <a:t>13</a:t>
                </a:r>
                <a:endParaRPr lang="en-US" sz="1100"/>
              </a:p>
            </p:txBody>
          </p:sp>
          <p:sp>
            <p:nvSpPr>
              <p:cNvPr id="19" name="TextBox 19"/>
              <p:cNvSpPr txBox="1"/>
              <p:nvPr/>
            </p:nvSpPr>
            <p:spPr>
              <a:xfrm>
                <a:off x="7023102" y="4502149"/>
                <a:ext cx="4732018" cy="393701"/>
              </a:xfrm>
              <a:prstGeom prst="rect">
                <a:avLst/>
              </a:prstGeom>
              <a:ln>
                <a:prstDash val="solid"/>
                <a:headEnd type="none"/>
                <a:tailEnd type="none"/>
              </a:ln>
            </p:spPr>
            <p:txBody>
              <a:bodyPr vert="horz" wrap="square" lIns="91440" tIns="45720" rIns="91440" bIns="45720" rtlCol="0" anchor="ctr" anchorCtr="0"/>
              <a:lstStyle/>
              <a:p>
                <a:pPr algn="l">
                  <a:defRPr/>
                </a:pPr>
                <a:r>
                  <a:rPr lang="en-US" sz="1800" b="1" i="0">
                    <a:solidFill>
                      <a:srgbClr val="000000">
                        <a:alpha val="100000"/>
                      </a:srgbClr>
                    </a:solidFill>
                    <a:latin typeface="微软雅黑" panose="020B0503020204020204" charset="-122"/>
                    <a:ea typeface="微软雅黑" panose="020B0503020204020204" charset="-122"/>
                    <a:cs typeface="微软雅黑" panose="020B0503020204020204" charset="-122"/>
                  </a:rPr>
                  <a:t>业绩时间计算</a:t>
                </a:r>
                <a:endParaRPr lang="en-US" sz="1100"/>
              </a:p>
            </p:txBody>
          </p:sp>
          <p:sp>
            <p:nvSpPr>
              <p:cNvPr id="20" name="TextBox 20"/>
              <p:cNvSpPr txBox="1"/>
              <p:nvPr/>
            </p:nvSpPr>
            <p:spPr>
              <a:xfrm>
                <a:off x="7023102" y="4895850"/>
                <a:ext cx="4732018" cy="1238250"/>
              </a:xfrm>
              <a:prstGeom prst="rect">
                <a:avLst/>
              </a:prstGeom>
              <a:ln>
                <a:prstDash val="solid"/>
                <a:headEnd type="none"/>
                <a:tailEnd type="none"/>
              </a:ln>
            </p:spPr>
            <p:txBody>
              <a:bodyPr vert="horz" wrap="square" lIns="91440" tIns="45720" rIns="91440" bIns="45720" rtlCol="0" anchor="t" anchorCtr="0"/>
              <a:lstStyle/>
              <a:p>
                <a:pPr algn="l">
                  <a:lnSpc>
                    <a:spcPct val="130000"/>
                  </a:lnSpc>
                  <a:defRPr/>
                </a:pPr>
                <a:r>
                  <a:rPr lang="en-US" sz="1200" b="0" i="0">
                    <a:solidFill>
                      <a:srgbClr val="000000">
                        <a:alpha val="100000"/>
                      </a:srgbClr>
                    </a:solidFill>
                    <a:latin typeface="微软雅黑" panose="020B0503020204020204" charset="-122"/>
                    <a:ea typeface="微软雅黑" panose="020B0503020204020204" charset="-122"/>
                    <a:cs typeface="微软雅黑" panose="020B0503020204020204" charset="-122"/>
                  </a:rPr>
                  <a:t>“近5年”是指自申请资质之日起向前推算5年。例如企业在2026年5月申请资质，其工程业绩的完成时间应在2021年1月1日之后竣工（交工）验收合格的项目。</a:t>
                </a:r>
                <a:endParaRPr lang="en-US" sz="1100"/>
              </a:p>
            </p:txBody>
          </p:sp>
        </p:grpSp>
      </p:grpSp>
      <p:sp>
        <p:nvSpPr>
          <p:cNvPr id="21" name="TextBox 21"/>
          <p:cNvSpPr txBox="1"/>
          <p:nvPr/>
        </p:nvSpPr>
        <p:spPr>
          <a:xfrm>
            <a:off x="660400" y="128587"/>
            <a:ext cx="10858500" cy="900112"/>
          </a:xfrm>
          <a:prstGeom prst="rect">
            <a:avLst/>
          </a:prstGeom>
          <a:ln>
            <a:headEnd type="none"/>
            <a:tailEnd type="none"/>
          </a:ln>
        </p:spPr>
        <p:txBody>
          <a:bodyPr vert="horz" wrap="square" lIns="91440" tIns="45720" rIns="91440" bIns="45720" rtlCol="0" anchor="b" anchorCtr="0"/>
          <a:lstStyle/>
          <a:p>
            <a:pPr algn="l">
              <a:lnSpc>
                <a:spcPct val="100000"/>
              </a:lnSpc>
              <a:spcBef>
                <a:spcPts val="0"/>
              </a:spcBef>
              <a:defRPr/>
            </a:pPr>
            <a:r>
              <a:rPr lang="zh-CN" altLang="en-US" sz="2800" b="1" i="0">
                <a:solidFill>
                  <a:srgbClr val="000000">
                    <a:alpha val="100000"/>
                  </a:srgbClr>
                </a:solidFill>
                <a:latin typeface="微软雅黑" panose="020B0503020204020204" charset="-122"/>
                <a:ea typeface="宋体" panose="02010600030101010101" pitchFamily="2" charset="-122"/>
                <a:cs typeface="微软雅黑" panose="020B0503020204020204" charset="-122"/>
              </a:rPr>
              <a:t>常见问题提示</a:t>
            </a:r>
            <a:endParaRPr lang="zh-CN" altLang="en-US" sz="2800" b="1" i="0">
              <a:solidFill>
                <a:srgbClr val="000000">
                  <a:alpha val="100000"/>
                </a:srgbClr>
              </a:solidFill>
              <a:latin typeface="微软雅黑" panose="020B0503020204020204" charset="-122"/>
              <a:ea typeface="宋体" panose="02010600030101010101" pitchFamily="2" charset="-122"/>
              <a:cs typeface="微软雅黑" panose="020B0503020204020204" charset="-122"/>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d3dd34b-3042-4390-b8b0-a92a322e9702"/>
          <p:cNvSpPr txBox="1"/>
          <p:nvPr/>
        </p:nvSpPr>
        <p:spPr>
          <a:xfrm>
            <a:off x="7861300" y="6409690"/>
            <a:ext cx="3657600" cy="274320"/>
          </a:xfrm>
          <a:prstGeom prst="rect">
            <a:avLst/>
          </a:prstGeom>
          <a:ln>
            <a:headEnd type="none"/>
            <a:tailEnd type="none"/>
          </a:ln>
        </p:spPr>
        <p:txBody>
          <a:bodyPr vert="horz" wrap="square" lIns="91440" tIns="45720" rIns="91440" bIns="45720" rtlCol="0" anchor="ctr" anchorCtr="0"/>
          <a:lstStyle/>
          <a:p>
            <a:pPr algn="r">
              <a:defRPr/>
            </a:pPr>
            <a:r>
              <a:rPr lang="en-US" sz="1000" b="0" i="0">
                <a:solidFill>
                  <a:srgbClr val="000000">
                    <a:alpha val="100000"/>
                  </a:srgbClr>
                </a:solidFill>
                <a:latin typeface="Arial" panose="020B0604020202020204"/>
                <a:ea typeface="Arial" panose="020B0604020202020204"/>
                <a:cs typeface="Arial" panose="020B0604020202020204"/>
              </a:rPr>
              <a:t>4</a:t>
            </a:r>
            <a:endParaRPr lang="en-US" sz="1100"/>
          </a:p>
        </p:txBody>
      </p:sp>
      <p:grpSp>
        <p:nvGrpSpPr>
          <p:cNvPr id="3" name="Group 3"/>
          <p:cNvGrpSpPr/>
          <p:nvPr/>
        </p:nvGrpSpPr>
        <p:grpSpPr>
          <a:xfrm rot="0">
            <a:off x="514350" y="914400"/>
            <a:ext cx="10858500" cy="5003800"/>
            <a:chOff x="660400" y="1130300"/>
            <a:chExt cx="10858500" cy="5003800"/>
          </a:xfrm>
        </p:grpSpPr>
        <p:sp>
          <p:nvSpPr>
            <p:cNvPr id="4" name="TextBox 4"/>
            <p:cNvSpPr txBox="1"/>
            <p:nvPr/>
          </p:nvSpPr>
          <p:spPr>
            <a:xfrm>
              <a:off x="660400" y="1130300"/>
              <a:ext cx="10858500" cy="720000"/>
            </a:xfrm>
            <a:prstGeom prst="rect">
              <a:avLst/>
            </a:prstGeom>
            <a:ln>
              <a:prstDash val="solid"/>
              <a:headEnd type="none"/>
              <a:tailEnd type="none"/>
            </a:ln>
          </p:spPr>
          <p:txBody>
            <a:bodyPr vert="horz" wrap="square" lIns="91440" tIns="45720" rIns="91440" bIns="45720" rtlCol="0" anchor="ctr" anchorCtr="0"/>
            <a:lstStyle/>
            <a:p>
              <a:pPr algn="l">
                <a:defRPr/>
              </a:pPr>
              <a:endParaRPr lang="en-US" sz="1100"/>
            </a:p>
          </p:txBody>
        </p:sp>
        <p:grpSp>
          <p:nvGrpSpPr>
            <p:cNvPr id="5" name="Group 5"/>
            <p:cNvGrpSpPr/>
            <p:nvPr/>
          </p:nvGrpSpPr>
          <p:grpSpPr>
            <a:xfrm rot="0">
              <a:off x="824173" y="2106598"/>
              <a:ext cx="4711702" cy="1885602"/>
              <a:chOff x="6760400" y="2831996"/>
              <a:chExt cx="2915195" cy="1885602"/>
            </a:xfrm>
          </p:grpSpPr>
          <p:sp>
            <p:nvSpPr>
              <p:cNvPr id="6" name="TextBox 6"/>
              <p:cNvSpPr txBox="1"/>
              <p:nvPr/>
            </p:nvSpPr>
            <p:spPr>
              <a:xfrm>
                <a:off x="7323780" y="2831996"/>
                <a:ext cx="2351815" cy="648000"/>
              </a:xfrm>
              <a:prstGeom prst="rect">
                <a:avLst/>
              </a:prstGeom>
              <a:ln>
                <a:headEnd type="none"/>
                <a:tailEnd type="none"/>
              </a:ln>
            </p:spPr>
            <p:txBody>
              <a:bodyPr vert="horz" wrap="square" lIns="91440" tIns="45720" rIns="91440" bIns="45720" rtlCol="0" anchor="b" anchorCtr="0"/>
              <a:lstStyle/>
              <a:p>
                <a:pPr algn="l">
                  <a:defRPr/>
                </a:pPr>
                <a:r>
                  <a:rPr lang="en-US" sz="1800" b="1" i="0">
                    <a:solidFill>
                      <a:srgbClr val="000000">
                        <a:alpha val="100000"/>
                      </a:srgbClr>
                    </a:solidFill>
                    <a:latin typeface="微软雅黑" panose="020B0503020204020204" charset="-122"/>
                    <a:ea typeface="微软雅黑" panose="020B0503020204020204" charset="-122"/>
                    <a:cs typeface="微软雅黑" panose="020B0503020204020204" charset="-122"/>
                  </a:rPr>
                  <a:t>社保缴纳与补缴</a:t>
                </a:r>
                <a:endParaRPr lang="en-US" sz="1100"/>
              </a:p>
            </p:txBody>
          </p:sp>
          <p:sp>
            <p:nvSpPr>
              <p:cNvPr id="7" name="TextBox 7"/>
              <p:cNvSpPr txBox="1"/>
              <p:nvPr/>
            </p:nvSpPr>
            <p:spPr>
              <a:xfrm>
                <a:off x="7323777" y="3479996"/>
                <a:ext cx="2351815" cy="1237602"/>
              </a:xfrm>
              <a:prstGeom prst="rect">
                <a:avLst/>
              </a:prstGeom>
              <a:ln>
                <a:headEnd type="none"/>
                <a:tailEnd type="none"/>
              </a:ln>
            </p:spPr>
            <p:txBody>
              <a:bodyPr vert="horz" wrap="square" lIns="91440" tIns="45720" rIns="91440" bIns="45720" rtlCol="0" anchor="t" anchorCtr="0"/>
              <a:lstStyle/>
              <a:p>
                <a:pPr algn="l">
                  <a:lnSpc>
                    <a:spcPct val="120000"/>
                  </a:lnSpc>
                  <a:spcAft>
                    <a:spcPts val="1200"/>
                  </a:spcAft>
                  <a:defRPr/>
                </a:pPr>
                <a:r>
                  <a:rPr lang="en-US" sz="1400" b="0" i="0">
                    <a:solidFill>
                      <a:srgbClr val="000000">
                        <a:alpha val="100000"/>
                      </a:srgbClr>
                    </a:solidFill>
                    <a:latin typeface="+mn-ea"/>
                    <a:cs typeface="+mn-ea"/>
                  </a:rPr>
                  <a:t>陈述阶段跨月份时，企业提交补充的主要人员社保缴费材料时间段可为陈述阶段新月份。示例：10月31日受理（考核7-9月或8-10月），11月28日陈述，可补充8-10月或9-11月社保。</a:t>
                </a:r>
                <a:endParaRPr lang="en-US" sz="1400" b="0" i="0">
                  <a:solidFill>
                    <a:srgbClr val="000000">
                      <a:alpha val="100000"/>
                    </a:srgbClr>
                  </a:solidFill>
                  <a:latin typeface="+mn-ea"/>
                  <a:cs typeface="+mn-ea"/>
                </a:endParaRPr>
              </a:p>
            </p:txBody>
          </p:sp>
          <p:sp>
            <p:nvSpPr>
              <p:cNvPr id="8" name="TextBox 8"/>
              <p:cNvSpPr txBox="1"/>
              <p:nvPr/>
            </p:nvSpPr>
            <p:spPr>
              <a:xfrm>
                <a:off x="6760400" y="3055998"/>
                <a:ext cx="549973" cy="468000"/>
              </a:xfrm>
              <a:prstGeom prst="rect">
                <a:avLst/>
              </a:prstGeom>
              <a:ln>
                <a:headEnd type="none" w="med" len="med"/>
                <a:tailEnd type="none" w="med" len="med"/>
              </a:ln>
            </p:spPr>
            <p:style>
              <a:lnRef idx="0">
                <a:srgbClr val="FFFFFF"/>
              </a:lnRef>
              <a:fillRef idx="1">
                <a:schemeClr val="accent5"/>
              </a:fillRef>
              <a:effectRef idx="0">
                <a:srgbClr val="FFFFFF"/>
              </a:effectRef>
              <a:fontRef idx="minor">
                <a:schemeClr val="lt1"/>
              </a:fontRef>
            </p:style>
            <p:txBody>
              <a:bodyPr vert="horz" wrap="none" lIns="0" tIns="0" rIns="0" bIns="0" rtlCol="0" anchor="ctr" anchorCtr="0"/>
              <a:lstStyle/>
              <a:p>
                <a:pPr algn="ctr">
                  <a:defRPr/>
                </a:pPr>
                <a:r>
                  <a:rPr lang="en-US" sz="2000" b="1" i="0">
                    <a:solidFill>
                      <a:srgbClr val="000000">
                        <a:alpha val="100000"/>
                      </a:srgbClr>
                    </a:solidFill>
                    <a:latin typeface="Arial" panose="020B0604020202020204"/>
                    <a:ea typeface="Arial" panose="020B0604020202020204"/>
                    <a:cs typeface="Arial" panose="020B0604020202020204"/>
                  </a:rPr>
                  <a:t>14</a:t>
                </a:r>
                <a:endParaRPr lang="en-US" sz="1100"/>
              </a:p>
            </p:txBody>
          </p:sp>
        </p:grpSp>
        <p:grpSp>
          <p:nvGrpSpPr>
            <p:cNvPr id="9" name="Group 9"/>
            <p:cNvGrpSpPr/>
            <p:nvPr/>
          </p:nvGrpSpPr>
          <p:grpSpPr>
            <a:xfrm rot="0">
              <a:off x="6643425" y="2106598"/>
              <a:ext cx="4711702" cy="1885602"/>
              <a:chOff x="6760400" y="2831996"/>
              <a:chExt cx="2915195" cy="1885602"/>
            </a:xfrm>
          </p:grpSpPr>
          <p:sp>
            <p:nvSpPr>
              <p:cNvPr id="10" name="TextBox 10"/>
              <p:cNvSpPr txBox="1"/>
              <p:nvPr/>
            </p:nvSpPr>
            <p:spPr>
              <a:xfrm>
                <a:off x="7323780" y="2831996"/>
                <a:ext cx="2351815" cy="648000"/>
              </a:xfrm>
              <a:prstGeom prst="rect">
                <a:avLst/>
              </a:prstGeom>
              <a:ln>
                <a:headEnd type="none"/>
                <a:tailEnd type="none"/>
              </a:ln>
            </p:spPr>
            <p:txBody>
              <a:bodyPr vert="horz" wrap="square" lIns="91440" tIns="45720" rIns="91440" bIns="45720" rtlCol="0" anchor="b" anchorCtr="0"/>
              <a:lstStyle/>
              <a:p>
                <a:pPr algn="l">
                  <a:defRPr/>
                </a:pPr>
                <a:r>
                  <a:rPr lang="en-US" sz="1800" b="1" i="0">
                    <a:solidFill>
                      <a:srgbClr val="000000">
                        <a:alpha val="100000"/>
                      </a:srgbClr>
                    </a:solidFill>
                    <a:latin typeface="微软雅黑" panose="020B0503020204020204" charset="-122"/>
                    <a:ea typeface="微软雅黑" panose="020B0503020204020204" charset="-122"/>
                    <a:cs typeface="微软雅黑" panose="020B0503020204020204" charset="-122"/>
                  </a:rPr>
                  <a:t>补缴社保无效</a:t>
                </a:r>
                <a:endParaRPr lang="en-US" sz="1100"/>
              </a:p>
            </p:txBody>
          </p:sp>
          <p:sp>
            <p:nvSpPr>
              <p:cNvPr id="11" name="TextBox 11"/>
              <p:cNvSpPr txBox="1"/>
              <p:nvPr/>
            </p:nvSpPr>
            <p:spPr>
              <a:xfrm>
                <a:off x="7323777" y="3479996"/>
                <a:ext cx="2351815" cy="1237602"/>
              </a:xfrm>
              <a:prstGeom prst="rect">
                <a:avLst/>
              </a:prstGeom>
              <a:ln>
                <a:headEnd type="none"/>
                <a:tailEnd type="none"/>
              </a:ln>
            </p:spPr>
            <p:txBody>
              <a:bodyPr vert="horz" wrap="square" lIns="91440" tIns="45720" rIns="91440" bIns="45720" rtlCol="0" anchor="t" anchorCtr="0"/>
              <a:lstStyle/>
              <a:p>
                <a:pPr algn="l">
                  <a:lnSpc>
                    <a:spcPct val="120000"/>
                  </a:lnSpc>
                  <a:spcAft>
                    <a:spcPts val="1200"/>
                  </a:spcAft>
                  <a:defRPr/>
                </a:pPr>
                <a:r>
                  <a:rPr lang="en-US" sz="1400" b="0" i="0">
                    <a:solidFill>
                      <a:srgbClr val="000000">
                        <a:alpha val="100000"/>
                      </a:srgbClr>
                    </a:solidFill>
                    <a:latin typeface="+mn-ea"/>
                    <a:cs typeface="+mn-ea"/>
                  </a:rPr>
                  <a:t>自2026年2月1日起受理的审批办件，在资质审批所涉社保月数核算中，对缴费明细表中显示为“补缴”的月份，其缴纳效力不予认定。</a:t>
                </a:r>
                <a:endParaRPr lang="en-US" sz="1400" b="0" i="0">
                  <a:solidFill>
                    <a:srgbClr val="000000">
                      <a:alpha val="100000"/>
                    </a:srgbClr>
                  </a:solidFill>
                  <a:latin typeface="+mn-ea"/>
                  <a:cs typeface="+mn-ea"/>
                </a:endParaRPr>
              </a:p>
            </p:txBody>
          </p:sp>
          <p:sp>
            <p:nvSpPr>
              <p:cNvPr id="12" name="TextBox 12"/>
              <p:cNvSpPr txBox="1"/>
              <p:nvPr/>
            </p:nvSpPr>
            <p:spPr>
              <a:xfrm>
                <a:off x="6760400" y="3055998"/>
                <a:ext cx="549973" cy="468000"/>
              </a:xfrm>
              <a:prstGeom prst="rect">
                <a:avLst/>
              </a:prstGeom>
              <a:ln>
                <a:headEnd type="none" w="med" len="med"/>
                <a:tailEnd type="none" w="med" len="med"/>
              </a:ln>
            </p:spPr>
            <p:style>
              <a:lnRef idx="2">
                <a:schemeClr val="lt1"/>
              </a:lnRef>
              <a:fillRef idx="1">
                <a:schemeClr val="accent5"/>
              </a:fillRef>
              <a:effectRef idx="1">
                <a:schemeClr val="accent5"/>
              </a:effectRef>
              <a:fontRef idx="minor">
                <a:schemeClr val="lt1"/>
              </a:fontRef>
            </p:style>
            <p:txBody>
              <a:bodyPr vert="horz" wrap="none" lIns="0" tIns="0" rIns="0" bIns="0" rtlCol="0" anchor="ctr" anchorCtr="0"/>
              <a:lstStyle/>
              <a:p>
                <a:pPr algn="ctr">
                  <a:defRPr/>
                </a:pPr>
                <a:r>
                  <a:rPr lang="en-US" sz="2000" b="1" i="0">
                    <a:solidFill>
                      <a:srgbClr val="000000">
                        <a:alpha val="100000"/>
                      </a:srgbClr>
                    </a:solidFill>
                    <a:latin typeface="Arial" panose="020B0604020202020204"/>
                    <a:ea typeface="Arial" panose="020B0604020202020204"/>
                    <a:cs typeface="Arial" panose="020B0604020202020204"/>
                  </a:rPr>
                  <a:t>15</a:t>
                </a:r>
                <a:endParaRPr lang="en-US" sz="1100"/>
              </a:p>
            </p:txBody>
          </p:sp>
        </p:grpSp>
        <p:grpSp>
          <p:nvGrpSpPr>
            <p:cNvPr id="13" name="Group 13"/>
            <p:cNvGrpSpPr/>
            <p:nvPr/>
          </p:nvGrpSpPr>
          <p:grpSpPr>
            <a:xfrm rot="0">
              <a:off x="824175" y="4248498"/>
              <a:ext cx="4711702" cy="692002"/>
              <a:chOff x="6760400" y="2831996"/>
              <a:chExt cx="2915195" cy="692002"/>
            </a:xfrm>
          </p:grpSpPr>
          <p:sp>
            <p:nvSpPr>
              <p:cNvPr id="14" name="TextBox 14"/>
              <p:cNvSpPr txBox="1"/>
              <p:nvPr/>
            </p:nvSpPr>
            <p:spPr>
              <a:xfrm>
                <a:off x="7323780" y="2831996"/>
                <a:ext cx="2351815" cy="648000"/>
              </a:xfrm>
              <a:prstGeom prst="rect">
                <a:avLst/>
              </a:prstGeom>
              <a:ln>
                <a:headEnd type="none"/>
                <a:tailEnd type="none"/>
              </a:ln>
            </p:spPr>
            <p:txBody>
              <a:bodyPr vert="horz" wrap="square" lIns="91440" tIns="45720" rIns="91440" bIns="45720" rtlCol="0" anchor="b" anchorCtr="0"/>
              <a:lstStyle/>
              <a:p>
                <a:pPr algn="l">
                  <a:defRPr/>
                </a:pPr>
                <a:r>
                  <a:rPr lang="zh-CN" altLang="en-US" sz="1800" b="1" i="0">
                    <a:solidFill>
                      <a:srgbClr val="000000">
                        <a:alpha val="100000"/>
                      </a:srgbClr>
                    </a:solidFill>
                    <a:latin typeface="微软雅黑" panose="020B0503020204020204" charset="-122"/>
                    <a:ea typeface="宋体" panose="02010600030101010101" pitchFamily="2" charset="-122"/>
                    <a:cs typeface="微软雅黑" panose="020B0503020204020204" charset="-122"/>
                  </a:rPr>
                  <a:t>程序</a:t>
                </a:r>
                <a:endParaRPr lang="zh-CN" altLang="en-US" sz="1800" b="1" i="0">
                  <a:solidFill>
                    <a:srgbClr val="000000">
                      <a:alpha val="100000"/>
                    </a:srgbClr>
                  </a:solidFill>
                  <a:latin typeface="微软雅黑" panose="020B0503020204020204" charset="-122"/>
                  <a:ea typeface="宋体" panose="02010600030101010101" pitchFamily="2" charset="-122"/>
                  <a:cs typeface="微软雅黑" panose="020B0503020204020204" charset="-122"/>
                </a:endParaRPr>
              </a:p>
            </p:txBody>
          </p:sp>
          <p:sp>
            <p:nvSpPr>
              <p:cNvPr id="16" name="TextBox 16"/>
              <p:cNvSpPr txBox="1"/>
              <p:nvPr/>
            </p:nvSpPr>
            <p:spPr>
              <a:xfrm>
                <a:off x="6760400" y="3055998"/>
                <a:ext cx="549973" cy="468000"/>
              </a:xfrm>
              <a:prstGeom prst="rect">
                <a:avLst/>
              </a:prstGeom>
              <a:ln>
                <a:headEnd type="none" w="med" len="med"/>
                <a:tailEnd type="none" w="med" len="med"/>
              </a:ln>
            </p:spPr>
            <p:style>
              <a:lnRef idx="2">
                <a:schemeClr val="lt1"/>
              </a:lnRef>
              <a:fillRef idx="1">
                <a:schemeClr val="accent5"/>
              </a:fillRef>
              <a:effectRef idx="1">
                <a:schemeClr val="accent5"/>
              </a:effectRef>
              <a:fontRef idx="minor">
                <a:schemeClr val="lt1"/>
              </a:fontRef>
            </p:style>
            <p:txBody>
              <a:bodyPr vert="horz" wrap="none" lIns="0" tIns="0" rIns="0" bIns="0" rtlCol="0" anchor="ctr" anchorCtr="0"/>
              <a:lstStyle/>
              <a:p>
                <a:pPr algn="ctr">
                  <a:defRPr/>
                </a:pPr>
                <a:r>
                  <a:rPr lang="en-US" sz="2000" b="1" i="0">
                    <a:solidFill>
                      <a:srgbClr val="000000">
                        <a:alpha val="100000"/>
                      </a:srgbClr>
                    </a:solidFill>
                    <a:latin typeface="Arial" panose="020B0604020202020204"/>
                    <a:ea typeface="Arial" panose="020B0604020202020204"/>
                    <a:cs typeface="Arial" panose="020B0604020202020204"/>
                  </a:rPr>
                  <a:t>16</a:t>
                </a:r>
                <a:endParaRPr lang="en-US" sz="1100"/>
              </a:p>
            </p:txBody>
          </p:sp>
        </p:grpSp>
        <p:grpSp>
          <p:nvGrpSpPr>
            <p:cNvPr id="17" name="Group 17"/>
            <p:cNvGrpSpPr/>
            <p:nvPr/>
          </p:nvGrpSpPr>
          <p:grpSpPr>
            <a:xfrm rot="0">
              <a:off x="7553987" y="4248498"/>
              <a:ext cx="3801140" cy="1885602"/>
              <a:chOff x="7323777" y="2831996"/>
              <a:chExt cx="2351818" cy="1885602"/>
            </a:xfrm>
          </p:grpSpPr>
          <p:sp>
            <p:nvSpPr>
              <p:cNvPr id="18" name="TextBox 18"/>
              <p:cNvSpPr txBox="1"/>
              <p:nvPr/>
            </p:nvSpPr>
            <p:spPr>
              <a:xfrm>
                <a:off x="7323780" y="2831996"/>
                <a:ext cx="2351815" cy="648000"/>
              </a:xfrm>
              <a:prstGeom prst="rect">
                <a:avLst/>
              </a:prstGeom>
              <a:ln>
                <a:headEnd type="none"/>
                <a:tailEnd type="none"/>
              </a:ln>
            </p:spPr>
            <p:txBody>
              <a:bodyPr vert="horz" wrap="square" lIns="91440" tIns="45720" rIns="91440" bIns="45720" rtlCol="0" anchor="b" anchorCtr="0"/>
              <a:lstStyle/>
              <a:p>
                <a:pPr algn="l">
                  <a:defRPr/>
                </a:pPr>
                <a:endParaRPr lang="en-US" sz="1100"/>
              </a:p>
            </p:txBody>
          </p:sp>
          <p:sp>
            <p:nvSpPr>
              <p:cNvPr id="19" name="TextBox 19"/>
              <p:cNvSpPr txBox="1"/>
              <p:nvPr/>
            </p:nvSpPr>
            <p:spPr>
              <a:xfrm>
                <a:off x="7323777" y="3479996"/>
                <a:ext cx="2351815" cy="1237602"/>
              </a:xfrm>
              <a:prstGeom prst="rect">
                <a:avLst/>
              </a:prstGeom>
              <a:ln>
                <a:headEnd type="none"/>
                <a:tailEnd type="none"/>
              </a:ln>
            </p:spPr>
            <p:txBody>
              <a:bodyPr vert="horz" wrap="square" lIns="91440" tIns="45720" rIns="91440" bIns="45720" rtlCol="0" anchor="t" anchorCtr="0"/>
              <a:lstStyle/>
              <a:p>
                <a:pPr algn="l">
                  <a:lnSpc>
                    <a:spcPct val="120000"/>
                  </a:lnSpc>
                  <a:spcAft>
                    <a:spcPts val="1200"/>
                  </a:spcAft>
                  <a:defRPr/>
                </a:pPr>
                <a:endParaRPr lang="en-US" sz="1100"/>
              </a:p>
            </p:txBody>
          </p:sp>
        </p:grpSp>
      </p:grpSp>
      <p:sp>
        <p:nvSpPr>
          <p:cNvPr id="21" name="TextBox 21"/>
          <p:cNvSpPr txBox="1"/>
          <p:nvPr/>
        </p:nvSpPr>
        <p:spPr>
          <a:xfrm>
            <a:off x="660400" y="128587"/>
            <a:ext cx="10858500" cy="900112"/>
          </a:xfrm>
          <a:prstGeom prst="rect">
            <a:avLst/>
          </a:prstGeom>
          <a:ln>
            <a:headEnd type="none"/>
            <a:tailEnd type="none"/>
          </a:ln>
        </p:spPr>
        <p:txBody>
          <a:bodyPr vert="horz" wrap="square" lIns="91440" tIns="45720" rIns="91440" bIns="45720" rtlCol="0" anchor="b" anchorCtr="0"/>
          <a:lstStyle/>
          <a:p>
            <a:pPr algn="l">
              <a:lnSpc>
                <a:spcPct val="100000"/>
              </a:lnSpc>
              <a:spcBef>
                <a:spcPts val="0"/>
              </a:spcBef>
              <a:defRPr/>
            </a:pPr>
            <a:r>
              <a:rPr lang="zh-CN" altLang="en-US" sz="2400" b="1">
                <a:latin typeface="+mj-ea"/>
                <a:ea typeface="+mj-ea"/>
              </a:rPr>
              <a:t>常见问题提示</a:t>
            </a:r>
            <a:endParaRPr lang="zh-CN" altLang="en-US" sz="2400" b="1">
              <a:latin typeface="+mj-ea"/>
              <a:ea typeface="+mj-ea"/>
            </a:endParaRPr>
          </a:p>
        </p:txBody>
      </p:sp>
      <p:sp>
        <p:nvSpPr>
          <p:cNvPr id="22" name="文本框 21"/>
          <p:cNvSpPr txBox="1"/>
          <p:nvPr/>
        </p:nvSpPr>
        <p:spPr>
          <a:xfrm>
            <a:off x="1471930" y="4737735"/>
            <a:ext cx="8615045" cy="1383665"/>
          </a:xfrm>
          <a:prstGeom prst="rect">
            <a:avLst/>
          </a:prstGeom>
          <a:noFill/>
        </p:spPr>
        <p:txBody>
          <a:bodyPr wrap="square" rtlCol="0">
            <a:spAutoFit/>
          </a:bodyPr>
          <a:p>
            <a:r>
              <a:rPr lang="en-US" altLang="zh-CN" sz="1400">
                <a:latin typeface="+mn-ea"/>
                <a:cs typeface="+mn-ea"/>
              </a:rPr>
              <a:t>1.</a:t>
            </a:r>
            <a:r>
              <a:rPr lang="zh-CN" altLang="en-US" sz="1400">
                <a:latin typeface="+mn-ea"/>
                <a:cs typeface="+mn-ea"/>
              </a:rPr>
              <a:t>审批时限为</a:t>
            </a:r>
            <a:r>
              <a:rPr lang="en-US" altLang="zh-CN" sz="1400">
                <a:latin typeface="+mn-ea"/>
                <a:cs typeface="+mn-ea"/>
              </a:rPr>
              <a:t>10</a:t>
            </a:r>
            <a:r>
              <a:rPr lang="zh-CN" altLang="en-US" sz="1400">
                <a:latin typeface="+mn-ea"/>
                <a:cs typeface="+mn-ea"/>
              </a:rPr>
              <a:t>个工作日，每件资质审批自受理申请之日起</a:t>
            </a:r>
            <a:r>
              <a:rPr lang="en-US" altLang="zh-CN" sz="1400">
                <a:latin typeface="+mn-ea"/>
                <a:cs typeface="+mn-ea"/>
              </a:rPr>
              <a:t>10</a:t>
            </a:r>
            <a:r>
              <a:rPr lang="zh-CN" altLang="en-US" sz="1400">
                <a:latin typeface="+mn-ea"/>
                <a:cs typeface="+mn-ea"/>
              </a:rPr>
              <a:t>个工作日内办结。</a:t>
            </a:r>
            <a:endParaRPr lang="zh-CN" altLang="en-US" sz="1400">
              <a:latin typeface="+mn-ea"/>
              <a:cs typeface="+mn-ea"/>
            </a:endParaRPr>
          </a:p>
          <a:p>
            <a:r>
              <a:rPr lang="en-US" altLang="zh-CN" sz="1400">
                <a:latin typeface="+mn-ea"/>
                <a:cs typeface="+mn-ea"/>
              </a:rPr>
              <a:t>2.</a:t>
            </a:r>
            <a:r>
              <a:rPr lang="zh-CN" altLang="en-US" sz="1400">
                <a:latin typeface="+mn-ea"/>
                <a:cs typeface="+mn-ea"/>
              </a:rPr>
              <a:t>经审查，申请材料不符合资质标准要求的，资质许可机关在受理企业申请之日起</a:t>
            </a:r>
            <a:r>
              <a:rPr lang="en-US" altLang="zh-CN" sz="1400">
                <a:latin typeface="+mn-ea"/>
                <a:cs typeface="+mn-ea"/>
              </a:rPr>
              <a:t>9</a:t>
            </a:r>
            <a:r>
              <a:rPr lang="zh-CN" altLang="en-US" sz="1400">
                <a:latin typeface="+mn-ea"/>
                <a:cs typeface="+mn-ea"/>
              </a:rPr>
              <a:t>个工作日内向企业出具审查意见。企业在资质许可机关出具审查意见的</a:t>
            </a:r>
            <a:r>
              <a:rPr lang="en-US" altLang="zh-CN" sz="1400">
                <a:latin typeface="+mn-ea"/>
                <a:cs typeface="+mn-ea"/>
              </a:rPr>
              <a:t>15</a:t>
            </a:r>
            <a:r>
              <a:rPr lang="zh-CN" altLang="en-US" sz="1400">
                <a:latin typeface="+mn-ea"/>
                <a:cs typeface="+mn-ea"/>
              </a:rPr>
              <a:t>日内享有</a:t>
            </a:r>
            <a:r>
              <a:rPr lang="en-US" altLang="zh-CN" sz="1400">
                <a:latin typeface="+mn-ea"/>
                <a:cs typeface="+mn-ea"/>
              </a:rPr>
              <a:t>1</a:t>
            </a:r>
            <a:r>
              <a:rPr lang="zh-CN" altLang="en-US" sz="1400">
                <a:latin typeface="+mn-ea"/>
                <a:cs typeface="+mn-ea"/>
              </a:rPr>
              <a:t>次陈述，说明的权利，逾期未提交视为放弃。</a:t>
            </a:r>
            <a:endParaRPr lang="zh-CN" altLang="en-US" sz="1400">
              <a:latin typeface="+mn-ea"/>
              <a:cs typeface="+mn-ea"/>
            </a:endParaRPr>
          </a:p>
          <a:p>
            <a:r>
              <a:rPr lang="en-US" altLang="zh-CN" sz="1400">
                <a:latin typeface="+mn-ea"/>
                <a:cs typeface="+mn-ea"/>
              </a:rPr>
              <a:t>3.</a:t>
            </a:r>
            <a:r>
              <a:rPr lang="zh-CN" altLang="en-US" sz="1400">
                <a:latin typeface="+mn-ea"/>
                <a:cs typeface="+mn-ea"/>
              </a:rPr>
              <a:t>企业提交陈述说明的期限不计入审批时限。</a:t>
            </a:r>
            <a:endParaRPr lang="zh-CN" altLang="en-US" sz="1400">
              <a:latin typeface="+mn-ea"/>
              <a:cs typeface="+mn-ea"/>
            </a:endParaRPr>
          </a:p>
          <a:p>
            <a:r>
              <a:rPr lang="en-US" altLang="zh-CN" sz="1400">
                <a:latin typeface="+mn-ea"/>
                <a:cs typeface="+mn-ea"/>
              </a:rPr>
              <a:t>4.</a:t>
            </a:r>
            <a:r>
              <a:rPr lang="zh-CN" altLang="en-US" sz="1400">
                <a:latin typeface="+mn-ea"/>
                <a:cs typeface="+mn-ea"/>
              </a:rPr>
              <a:t>审批决定的作出：企业提交陈述说明后，符合资质标准的准予行政许可；不符合或</a:t>
            </a:r>
            <a:r>
              <a:rPr lang="en-US" altLang="zh-CN" sz="1400">
                <a:latin typeface="+mn-ea"/>
                <a:cs typeface="+mn-ea"/>
              </a:rPr>
              <a:t>15</a:t>
            </a:r>
            <a:r>
              <a:rPr lang="zh-CN" altLang="en-US" sz="1400">
                <a:latin typeface="+mn-ea"/>
                <a:cs typeface="+mn-ea"/>
              </a:rPr>
              <a:t>日内未陈述说明的不予许可。</a:t>
            </a:r>
            <a:endParaRPr lang="zh-CN" altLang="en-US" sz="1400">
              <a:latin typeface="+mn-ea"/>
              <a:cs typeface="+mn-ea"/>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60400" y="2249714"/>
            <a:ext cx="10858500" cy="2068286"/>
          </a:xfrm>
          <a:prstGeom prst="rect">
            <a:avLst/>
          </a:prstGeom>
          <a:ln>
            <a:headEnd type="none"/>
            <a:tailEnd type="none"/>
          </a:ln>
        </p:spPr>
        <p:txBody>
          <a:bodyPr vert="horz" wrap="square" lIns="91440" tIns="45720" rIns="91440" bIns="45720" rtlCol="0" anchor="ctr" anchorCtr="0"/>
          <a:lstStyle/>
          <a:p>
            <a:pPr algn="ctr">
              <a:lnSpc>
                <a:spcPct val="100000"/>
              </a:lnSpc>
              <a:spcBef>
                <a:spcPts val="0"/>
              </a:spcBef>
              <a:defRPr/>
            </a:pPr>
            <a:r>
              <a:rPr lang="en-US" sz="4800" b="1" i="0">
                <a:solidFill>
                  <a:srgbClr val="000000">
                    <a:alpha val="100000"/>
                  </a:srgbClr>
                </a:solidFill>
                <a:latin typeface="微软雅黑" panose="020B0503020204020204" charset="-122"/>
                <a:ea typeface="微软雅黑" panose="020B0503020204020204" charset="-122"/>
                <a:cs typeface="微软雅黑" panose="020B0503020204020204" charset="-122"/>
              </a:rPr>
              <a:t>谢谢观看</a:t>
            </a:r>
            <a:endParaRPr lang="en-US" sz="1100"/>
          </a:p>
        </p:txBody>
      </p:sp>
      <p:sp>
        <p:nvSpPr>
          <p:cNvPr id="3" name="TextBox 3"/>
          <p:cNvSpPr txBox="1"/>
          <p:nvPr/>
        </p:nvSpPr>
        <p:spPr>
          <a:xfrm>
            <a:off x="4495800" y="4876982"/>
            <a:ext cx="3657600" cy="274320"/>
          </a:xfrm>
          <a:prstGeom prst="rect">
            <a:avLst/>
          </a:prstGeom>
          <a:ln>
            <a:headEnd type="none"/>
            <a:tailEnd type="none"/>
          </a:ln>
        </p:spPr>
        <p:txBody>
          <a:bodyPr vert="horz" wrap="square" lIns="91440" tIns="45720" rIns="91440" bIns="45720" rtlCol="0" anchor="ctr" anchorCtr="0"/>
          <a:lstStyle/>
          <a:p>
            <a:pPr algn="ctr">
              <a:lnSpc>
                <a:spcPct val="120000"/>
              </a:lnSpc>
              <a:spcBef>
                <a:spcPts val="1000"/>
              </a:spcBef>
              <a:defRPr/>
            </a:pPr>
            <a:endParaRPr lang="en-US" sz="11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083300" y="2051895"/>
            <a:ext cx="5435600" cy="1371600"/>
          </a:xfrm>
          <a:prstGeom prst="rect">
            <a:avLst/>
          </a:prstGeom>
          <a:ln>
            <a:headEnd type="none"/>
            <a:tailEnd type="none"/>
          </a:ln>
        </p:spPr>
        <p:txBody>
          <a:bodyPr vert="horz" wrap="square" lIns="91440" tIns="45720" rIns="91440" bIns="45720" rtlCol="0" anchor="b" anchorCtr="0"/>
          <a:lstStyle/>
          <a:p>
            <a:pPr algn="r">
              <a:lnSpc>
                <a:spcPct val="100000"/>
              </a:lnSpc>
              <a:spcBef>
                <a:spcPts val="0"/>
              </a:spcBef>
              <a:defRPr/>
            </a:pPr>
            <a:r>
              <a:rPr lang="en-US" sz="3600" b="1" i="0">
                <a:solidFill>
                  <a:srgbClr val="000000">
                    <a:alpha val="100000"/>
                  </a:srgbClr>
                </a:solidFill>
                <a:latin typeface="微软雅黑" panose="020B0503020204020204" charset="-122"/>
                <a:ea typeface="微软雅黑" panose="020B0503020204020204" charset="-122"/>
                <a:cs typeface="微软雅黑" panose="020B0503020204020204" charset="-122"/>
              </a:rPr>
              <a:t>导则制定依据</a:t>
            </a:r>
            <a:endParaRPr lang="en-US" sz="1100"/>
          </a:p>
        </p:txBody>
      </p:sp>
      <p:sp>
        <p:nvSpPr>
          <p:cNvPr id="3" name="TextBox 3"/>
          <p:cNvSpPr txBox="1"/>
          <p:nvPr/>
        </p:nvSpPr>
        <p:spPr>
          <a:xfrm>
            <a:off x="6083300" y="3429000"/>
            <a:ext cx="5435600" cy="1371600"/>
          </a:xfrm>
          <a:prstGeom prst="rect">
            <a:avLst/>
          </a:prstGeom>
          <a:ln>
            <a:headEnd type="none"/>
            <a:tailEnd type="none"/>
          </a:ln>
        </p:spPr>
        <p:txBody>
          <a:bodyPr vert="horz" wrap="square" lIns="91440" tIns="45720" rIns="91440" bIns="45720" rtlCol="0" anchor="t" anchorCtr="0"/>
          <a:lstStyle/>
          <a:p>
            <a:pPr algn="r">
              <a:lnSpc>
                <a:spcPct val="120000"/>
              </a:lnSpc>
              <a:spcBef>
                <a:spcPts val="1000"/>
              </a:spcBef>
              <a:defRPr/>
            </a:pPr>
            <a:r>
              <a:rPr lang="en-US" sz="1600" b="0" i="0">
                <a:solidFill>
                  <a:srgbClr val="000000">
                    <a:alpha val="100000"/>
                  </a:srgbClr>
                </a:solidFill>
                <a:latin typeface="微软雅黑" panose="020B0503020204020204" charset="-122"/>
                <a:ea typeface="微软雅黑" panose="020B0503020204020204" charset="-122"/>
                <a:cs typeface="微软雅黑" panose="020B0503020204020204" charset="-122"/>
              </a:rPr>
              <a:t>导则严格依据国家及省级政策法规制定，旨在统一审查尺度，规范审批行为，确保资质管理工作的合法性与规范性。</a:t>
            </a:r>
            <a:endParaRPr lang="en-US" sz="1100"/>
          </a:p>
        </p:txBody>
      </p:sp>
      <p:sp>
        <p:nvSpPr>
          <p:cNvPr id="4" name="TextBox 4"/>
          <p:cNvSpPr txBox="1"/>
          <p:nvPr/>
        </p:nvSpPr>
        <p:spPr>
          <a:xfrm>
            <a:off x="7861300" y="6409690"/>
            <a:ext cx="3657600" cy="274320"/>
          </a:xfrm>
          <a:prstGeom prst="rect">
            <a:avLst/>
          </a:prstGeom>
          <a:ln>
            <a:headEnd type="none"/>
            <a:tailEnd type="none"/>
          </a:ln>
        </p:spPr>
        <p:txBody>
          <a:bodyPr vert="horz" wrap="square" lIns="91440" tIns="45720" rIns="91440" bIns="45720" rtlCol="0" anchor="ctr" anchorCtr="0"/>
          <a:lstStyle/>
          <a:p>
            <a:pPr algn="r">
              <a:defRPr/>
            </a:pPr>
            <a:r>
              <a:rPr lang="en-US" sz="1000" b="0" i="0">
                <a:solidFill>
                  <a:srgbClr val="000000">
                    <a:alpha val="100000"/>
                  </a:srgbClr>
                </a:solidFill>
                <a:latin typeface="Arial" panose="020B0604020202020204"/>
                <a:ea typeface="Arial" panose="020B0604020202020204"/>
                <a:cs typeface="Arial" panose="020B0604020202020204"/>
              </a:rPr>
              <a:t>3</a:t>
            </a:r>
            <a:endParaRPr lang="en-US" sz="11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976c487-a9f6-4778-a8e7-fa4382008b08"/>
          <p:cNvSpPr txBox="1"/>
          <p:nvPr/>
        </p:nvSpPr>
        <p:spPr>
          <a:xfrm>
            <a:off x="7861300" y="6409690"/>
            <a:ext cx="3657600" cy="274320"/>
          </a:xfrm>
          <a:prstGeom prst="rect">
            <a:avLst/>
          </a:prstGeom>
          <a:ln>
            <a:headEnd type="none"/>
            <a:tailEnd type="none"/>
          </a:ln>
        </p:spPr>
        <p:txBody>
          <a:bodyPr vert="horz" wrap="square" lIns="91440" tIns="45720" rIns="91440" bIns="45720" rtlCol="0" anchor="ctr" anchorCtr="0"/>
          <a:lstStyle/>
          <a:p>
            <a:pPr algn="r">
              <a:defRPr/>
            </a:pPr>
            <a:r>
              <a:rPr lang="en-US" sz="1000" b="0" i="0">
                <a:solidFill>
                  <a:srgbClr val="000000">
                    <a:alpha val="100000"/>
                  </a:srgbClr>
                </a:solidFill>
                <a:latin typeface="Arial" panose="020B0604020202020204"/>
                <a:ea typeface="Arial" panose="020B0604020202020204"/>
                <a:cs typeface="Arial" panose="020B0604020202020204"/>
              </a:rPr>
              <a:t>4</a:t>
            </a:r>
            <a:endParaRPr lang="en-US" sz="1100"/>
          </a:p>
        </p:txBody>
      </p:sp>
      <p:grpSp>
        <p:nvGrpSpPr>
          <p:cNvPr id="3" name="Group 3"/>
          <p:cNvGrpSpPr/>
          <p:nvPr>
            <p:custDataLst>
              <p:tags r:id="rId1"/>
            </p:custDataLst>
          </p:nvPr>
        </p:nvGrpSpPr>
        <p:grpSpPr>
          <a:xfrm rot="0">
            <a:off x="660400" y="1130300"/>
            <a:ext cx="10858500" cy="5003801"/>
            <a:chOff x="660400" y="1130300"/>
            <a:chExt cx="10858500" cy="5003801"/>
          </a:xfrm>
        </p:grpSpPr>
        <p:sp>
          <p:nvSpPr>
            <p:cNvPr id="4" name="TextBox 4"/>
            <p:cNvSpPr txBox="1"/>
            <p:nvPr/>
          </p:nvSpPr>
          <p:spPr>
            <a:xfrm>
              <a:off x="660400" y="1130300"/>
              <a:ext cx="10858500" cy="582387"/>
            </a:xfrm>
            <a:prstGeom prst="rect">
              <a:avLst/>
            </a:prstGeom>
            <a:ln>
              <a:headEnd type="none"/>
              <a:tailEnd type="none"/>
            </a:ln>
          </p:spPr>
          <p:txBody>
            <a:bodyPr vert="horz" wrap="square" lIns="91440" tIns="45720" rIns="91440" bIns="45720" rtlCol="0" anchor="ctr" anchorCtr="0"/>
            <a:lstStyle/>
            <a:p>
              <a:pPr algn="ctr">
                <a:spcAft>
                  <a:spcPts val="1000"/>
                </a:spcAft>
                <a:defRPr/>
              </a:pPr>
              <a:r>
                <a:rPr lang="en-US" sz="2400" b="1" i="0">
                  <a:solidFill>
                    <a:srgbClr val="000000">
                      <a:alpha val="100000"/>
                    </a:srgbClr>
                  </a:solidFill>
                  <a:latin typeface="微软雅黑" panose="020B0503020204020204" charset="-122"/>
                  <a:ea typeface="微软雅黑" panose="020B0503020204020204" charset="-122"/>
                  <a:cs typeface="微软雅黑" panose="020B0503020204020204" charset="-122"/>
                </a:rPr>
                <a:t>明确国家层面关于建筑业企业资质管理的顶层设计。</a:t>
              </a:r>
              <a:endParaRPr lang="en-US" sz="1100"/>
            </a:p>
          </p:txBody>
        </p:sp>
        <p:grpSp>
          <p:nvGrpSpPr>
            <p:cNvPr id="5" name="Group 5"/>
            <p:cNvGrpSpPr/>
            <p:nvPr/>
          </p:nvGrpSpPr>
          <p:grpSpPr>
            <a:xfrm rot="0">
              <a:off x="660400" y="1814289"/>
              <a:ext cx="2074967" cy="4319812"/>
              <a:chOff x="757629" y="1814289"/>
              <a:chExt cx="2039867" cy="4319812"/>
            </a:xfrm>
          </p:grpSpPr>
          <p:sp>
            <p:nvSpPr>
              <p:cNvPr id="6" name="AutoShape 6"/>
              <p:cNvSpPr/>
              <p:nvPr>
                <p:custDataLst>
                  <p:tags r:id="rId2"/>
                </p:custDataLst>
              </p:nvPr>
            </p:nvSpPr>
            <p:spPr>
              <a:xfrm>
                <a:off x="757629" y="5819660"/>
                <a:ext cx="2003788" cy="314441"/>
              </a:xfrm>
              <a:prstGeom prst="rect">
                <a:avLst/>
              </a:prstGeom>
              <a:solidFill>
                <a:srgbClr val="0BB1A9">
                  <a:alpha val="100000"/>
                </a:srgbClr>
              </a:solidFill>
              <a:ln>
                <a:prstDash val="solid"/>
                <a:headEnd type="none"/>
                <a:tailEnd type="none"/>
              </a:ln>
            </p:spPr>
          </p:sp>
          <p:sp>
            <p:nvSpPr>
              <p:cNvPr id="7" name="AutoShape 7"/>
              <p:cNvSpPr/>
              <p:nvPr>
                <p:custDataLst>
                  <p:tags r:id="rId3"/>
                </p:custDataLst>
              </p:nvPr>
            </p:nvSpPr>
            <p:spPr>
              <a:xfrm>
                <a:off x="757629" y="1814289"/>
                <a:ext cx="2003788" cy="4005371"/>
              </a:xfrm>
              <a:prstGeom prst="rect">
                <a:avLst/>
              </a:prstGeom>
              <a:solidFill>
                <a:srgbClr val="FFFFFF">
                  <a:alpha val="100000"/>
                </a:srgbClr>
              </a:solidFill>
              <a:ln>
                <a:prstDash val="solid"/>
                <a:headEnd type="none"/>
                <a:tailEnd type="none"/>
              </a:ln>
            </p:spPr>
          </p:sp>
          <p:sp>
            <p:nvSpPr>
              <p:cNvPr id="8" name="TextBox 8"/>
              <p:cNvSpPr txBox="1"/>
              <p:nvPr>
                <p:custDataLst>
                  <p:tags r:id="rId4"/>
                </p:custDataLst>
              </p:nvPr>
            </p:nvSpPr>
            <p:spPr>
              <a:xfrm>
                <a:off x="846529" y="2833784"/>
                <a:ext cx="1861698" cy="779045"/>
              </a:xfrm>
              <a:prstGeom prst="rect">
                <a:avLst/>
              </a:prstGeom>
              <a:ln>
                <a:prstDash val="solid"/>
                <a:headEnd type="none"/>
                <a:tailEnd type="none"/>
              </a:ln>
            </p:spPr>
            <p:txBody>
              <a:bodyPr vert="horz" wrap="square" lIns="91440" tIns="45720" rIns="91440" bIns="45720" rtlCol="0" anchor="b" anchorCtr="0"/>
              <a:lstStyle/>
              <a:p>
                <a:pPr algn="l">
                  <a:defRPr/>
                </a:pPr>
                <a:r>
                  <a:rPr lang="en-US" sz="1800" b="1" i="0">
                    <a:solidFill>
                      <a:srgbClr val="000000">
                        <a:alpha val="100000"/>
                      </a:srgbClr>
                    </a:solidFill>
                    <a:latin typeface="微软雅黑" panose="020B0503020204020204" charset="-122"/>
                    <a:ea typeface="微软雅黑" panose="020B0503020204020204" charset="-122"/>
                    <a:cs typeface="微软雅黑" panose="020B0503020204020204" charset="-122"/>
                  </a:rPr>
                  <a:t>《建筑业企业资质管理规定》</a:t>
                </a:r>
                <a:endParaRPr lang="en-US" sz="1100"/>
              </a:p>
            </p:txBody>
          </p:sp>
          <p:sp>
            <p:nvSpPr>
              <p:cNvPr id="9" name="TextBox 9"/>
              <p:cNvSpPr txBox="1"/>
              <p:nvPr>
                <p:custDataLst>
                  <p:tags r:id="rId5"/>
                </p:custDataLst>
              </p:nvPr>
            </p:nvSpPr>
            <p:spPr>
              <a:xfrm>
                <a:off x="935798" y="4001449"/>
                <a:ext cx="1861698" cy="2021304"/>
              </a:xfrm>
              <a:prstGeom prst="rect">
                <a:avLst/>
              </a:prstGeom>
              <a:ln>
                <a:prstDash val="solid"/>
                <a:headEnd type="none"/>
                <a:tailEnd type="none"/>
              </a:ln>
            </p:spPr>
            <p:txBody>
              <a:bodyPr vert="horz" wrap="square" lIns="91440" tIns="45720" rIns="91440" bIns="45720" rtlCol="0" anchor="t" anchorCtr="0"/>
              <a:lstStyle/>
              <a:p>
                <a:pPr algn="l">
                  <a:lnSpc>
                    <a:spcPct val="130000"/>
                  </a:lnSpc>
                  <a:defRPr/>
                </a:pPr>
                <a:r>
                  <a:rPr lang="en-US" sz="1200" b="0" i="0">
                    <a:solidFill>
                      <a:srgbClr val="000000">
                        <a:alpha val="100000"/>
                      </a:srgbClr>
                    </a:solidFill>
                    <a:latin typeface="微软雅黑" panose="020B0503020204020204" charset="-122"/>
                    <a:ea typeface="微软雅黑" panose="020B0503020204020204" charset="-122"/>
                    <a:cs typeface="微软雅黑" panose="020B0503020204020204" charset="-122"/>
                  </a:rPr>
                  <a:t>住建部第22号令，是资质管理的基本法规，规定了资质许可、延续、变更、撤回、撤销等基本制度。</a:t>
                </a:r>
                <a:endParaRPr lang="en-US" sz="1100"/>
              </a:p>
            </p:txBody>
          </p:sp>
          <p:sp>
            <p:nvSpPr>
              <p:cNvPr id="10" name="TextBox 10"/>
              <p:cNvSpPr txBox="1"/>
              <p:nvPr>
                <p:custDataLst>
                  <p:tags r:id="rId6"/>
                </p:custDataLst>
              </p:nvPr>
            </p:nvSpPr>
            <p:spPr>
              <a:xfrm>
                <a:off x="1347250" y="2004906"/>
                <a:ext cx="660576" cy="643355"/>
              </a:xfrm>
              <a:prstGeom prst="rect">
                <a:avLst/>
              </a:prstGeom>
              <a:ln>
                <a:prstDash val="solid"/>
                <a:headEnd type="none"/>
                <a:tailEnd type="none"/>
              </a:ln>
            </p:spPr>
            <p:txBody>
              <a:bodyPr vert="horz" wrap="none" lIns="91440" tIns="45720" rIns="91440" bIns="45720" rtlCol="0" anchor="ctr" anchorCtr="0"/>
              <a:lstStyle/>
              <a:p>
                <a:pPr algn="ctr">
                  <a:defRPr/>
                </a:pPr>
                <a:r>
                  <a:rPr lang="en-US" sz="3200" b="1" i="0">
                    <a:solidFill>
                      <a:srgbClr val="0BB1A9">
                        <a:alpha val="100000"/>
                      </a:srgbClr>
                    </a:solidFill>
                    <a:latin typeface="Arial" panose="020B0604020202020204"/>
                    <a:ea typeface="Arial" panose="020B0604020202020204"/>
                    <a:cs typeface="Arial" panose="020B0604020202020204"/>
                  </a:rPr>
                  <a:t>01</a:t>
                </a:r>
                <a:endParaRPr lang="en-US" sz="1100"/>
              </a:p>
            </p:txBody>
          </p:sp>
        </p:grpSp>
        <p:grpSp>
          <p:nvGrpSpPr>
            <p:cNvPr id="11" name="Group 11"/>
            <p:cNvGrpSpPr/>
            <p:nvPr/>
          </p:nvGrpSpPr>
          <p:grpSpPr>
            <a:xfrm rot="0">
              <a:off x="2865458" y="1814288"/>
              <a:ext cx="2038267" cy="4319812"/>
              <a:chOff x="2925387" y="1814288"/>
              <a:chExt cx="2003788" cy="4319812"/>
            </a:xfrm>
          </p:grpSpPr>
          <p:sp>
            <p:nvSpPr>
              <p:cNvPr id="12" name="AutoShape 12"/>
              <p:cNvSpPr/>
              <p:nvPr>
                <p:custDataLst>
                  <p:tags r:id="rId7"/>
                </p:custDataLst>
              </p:nvPr>
            </p:nvSpPr>
            <p:spPr>
              <a:xfrm>
                <a:off x="2925387" y="5819659"/>
                <a:ext cx="2003788" cy="314441"/>
              </a:xfrm>
              <a:prstGeom prst="rect">
                <a:avLst/>
              </a:prstGeom>
              <a:solidFill>
                <a:srgbClr val="0BB1A9">
                  <a:alpha val="100000"/>
                </a:srgbClr>
              </a:solidFill>
              <a:ln>
                <a:prstDash val="solid"/>
                <a:headEnd type="none"/>
                <a:tailEnd type="none"/>
              </a:ln>
            </p:spPr>
          </p:sp>
          <p:sp>
            <p:nvSpPr>
              <p:cNvPr id="13" name="AutoShape 13"/>
              <p:cNvSpPr/>
              <p:nvPr>
                <p:custDataLst>
                  <p:tags r:id="rId8"/>
                </p:custDataLst>
              </p:nvPr>
            </p:nvSpPr>
            <p:spPr>
              <a:xfrm>
                <a:off x="2925387" y="1814288"/>
                <a:ext cx="2003788" cy="4005371"/>
              </a:xfrm>
              <a:prstGeom prst="rect">
                <a:avLst/>
              </a:prstGeom>
              <a:solidFill>
                <a:srgbClr val="FFFFFF">
                  <a:alpha val="100000"/>
                </a:srgbClr>
              </a:solidFill>
              <a:ln>
                <a:prstDash val="solid"/>
                <a:headEnd type="none"/>
                <a:tailEnd type="none"/>
              </a:ln>
            </p:spPr>
          </p:sp>
          <p:sp>
            <p:nvSpPr>
              <p:cNvPr id="14" name="TextBox 14"/>
              <p:cNvSpPr txBox="1"/>
              <p:nvPr>
                <p:custDataLst>
                  <p:tags r:id="rId9"/>
                </p:custDataLst>
              </p:nvPr>
            </p:nvSpPr>
            <p:spPr>
              <a:xfrm>
                <a:off x="3014287" y="2833783"/>
                <a:ext cx="1861698" cy="779045"/>
              </a:xfrm>
              <a:prstGeom prst="rect">
                <a:avLst/>
              </a:prstGeom>
              <a:ln>
                <a:prstDash val="solid"/>
                <a:headEnd type="none"/>
                <a:tailEnd type="none"/>
              </a:ln>
            </p:spPr>
            <p:txBody>
              <a:bodyPr vert="horz" wrap="square" lIns="91440" tIns="45720" rIns="91440" bIns="45720" rtlCol="0" anchor="b" anchorCtr="0"/>
              <a:lstStyle/>
              <a:p>
                <a:pPr algn="l">
                  <a:defRPr/>
                </a:pPr>
                <a:r>
                  <a:rPr lang="en-US" sz="1800" b="1" i="0">
                    <a:solidFill>
                      <a:srgbClr val="000000">
                        <a:alpha val="100000"/>
                      </a:srgbClr>
                    </a:solidFill>
                    <a:latin typeface="微软雅黑" panose="020B0503020204020204" charset="-122"/>
                    <a:ea typeface="微软雅黑" panose="020B0503020204020204" charset="-122"/>
                    <a:cs typeface="微软雅黑" panose="020B0503020204020204" charset="-122"/>
                  </a:rPr>
                  <a:t>《建筑业企业资质标准》</a:t>
                </a:r>
                <a:endParaRPr lang="en-US" sz="1100"/>
              </a:p>
            </p:txBody>
          </p:sp>
          <p:sp>
            <p:nvSpPr>
              <p:cNvPr id="15" name="TextBox 15"/>
              <p:cNvSpPr txBox="1"/>
              <p:nvPr>
                <p:custDataLst>
                  <p:tags r:id="rId10"/>
                </p:custDataLst>
              </p:nvPr>
            </p:nvSpPr>
            <p:spPr>
              <a:xfrm>
                <a:off x="3029893" y="4000813"/>
                <a:ext cx="1861698" cy="2021304"/>
              </a:xfrm>
              <a:prstGeom prst="rect">
                <a:avLst/>
              </a:prstGeom>
              <a:ln>
                <a:prstDash val="solid"/>
                <a:headEnd type="none"/>
                <a:tailEnd type="none"/>
              </a:ln>
            </p:spPr>
            <p:txBody>
              <a:bodyPr vert="horz" wrap="square" lIns="91440" tIns="45720" rIns="91440" bIns="45720" rtlCol="0" anchor="t" anchorCtr="0"/>
              <a:lstStyle/>
              <a:p>
                <a:pPr algn="l">
                  <a:lnSpc>
                    <a:spcPct val="130000"/>
                  </a:lnSpc>
                  <a:defRPr/>
                </a:pPr>
                <a:r>
                  <a:rPr lang="en-US" sz="1200" b="0" i="0">
                    <a:solidFill>
                      <a:srgbClr val="000000">
                        <a:alpha val="100000"/>
                      </a:srgbClr>
                    </a:solidFill>
                    <a:latin typeface="微软雅黑" panose="020B0503020204020204" charset="-122"/>
                    <a:ea typeface="微软雅黑" panose="020B0503020204020204" charset="-122"/>
                    <a:cs typeface="微软雅黑" panose="020B0503020204020204" charset="-122"/>
                  </a:rPr>
                  <a:t>建市〔2014〕159号，详细规定了各等级、各专业资质所需的人员、资产、业绩等具体标准。</a:t>
                </a:r>
                <a:endParaRPr lang="en-US" sz="1100"/>
              </a:p>
            </p:txBody>
          </p:sp>
          <p:sp>
            <p:nvSpPr>
              <p:cNvPr id="16" name="TextBox 16"/>
              <p:cNvSpPr txBox="1"/>
              <p:nvPr>
                <p:custDataLst>
                  <p:tags r:id="rId11"/>
                </p:custDataLst>
              </p:nvPr>
            </p:nvSpPr>
            <p:spPr>
              <a:xfrm>
                <a:off x="3515008" y="2004905"/>
                <a:ext cx="660576" cy="643355"/>
              </a:xfrm>
              <a:prstGeom prst="rect">
                <a:avLst/>
              </a:prstGeom>
              <a:ln>
                <a:prstDash val="solid"/>
                <a:headEnd type="none"/>
                <a:tailEnd type="none"/>
              </a:ln>
            </p:spPr>
            <p:txBody>
              <a:bodyPr vert="horz" wrap="none" lIns="91440" tIns="45720" rIns="91440" bIns="45720" rtlCol="0" anchor="ctr" anchorCtr="0"/>
              <a:lstStyle/>
              <a:p>
                <a:pPr algn="ctr">
                  <a:defRPr/>
                </a:pPr>
                <a:r>
                  <a:rPr lang="en-US" sz="3200" b="1" i="0">
                    <a:solidFill>
                      <a:srgbClr val="0BB1A9">
                        <a:alpha val="100000"/>
                      </a:srgbClr>
                    </a:solidFill>
                    <a:latin typeface="Arial" panose="020B0604020202020204"/>
                    <a:ea typeface="Arial" panose="020B0604020202020204"/>
                    <a:cs typeface="Arial" panose="020B0604020202020204"/>
                  </a:rPr>
                  <a:t>02</a:t>
                </a:r>
                <a:endParaRPr lang="en-US" sz="1100"/>
              </a:p>
            </p:txBody>
          </p:sp>
        </p:grpSp>
        <p:grpSp>
          <p:nvGrpSpPr>
            <p:cNvPr id="17" name="Group 17"/>
            <p:cNvGrpSpPr/>
            <p:nvPr/>
          </p:nvGrpSpPr>
          <p:grpSpPr>
            <a:xfrm rot="0">
              <a:off x="5070517" y="1676494"/>
              <a:ext cx="2038267" cy="4457607"/>
              <a:chOff x="5093145" y="1676494"/>
              <a:chExt cx="2003788" cy="4457607"/>
            </a:xfrm>
          </p:grpSpPr>
          <p:sp>
            <p:nvSpPr>
              <p:cNvPr id="18" name="AutoShape 18"/>
              <p:cNvSpPr/>
              <p:nvPr>
                <p:custDataLst>
                  <p:tags r:id="rId12"/>
                </p:custDataLst>
              </p:nvPr>
            </p:nvSpPr>
            <p:spPr>
              <a:xfrm>
                <a:off x="5093145" y="5819660"/>
                <a:ext cx="2003788" cy="314441"/>
              </a:xfrm>
              <a:prstGeom prst="rect">
                <a:avLst/>
              </a:prstGeom>
              <a:solidFill>
                <a:srgbClr val="0BB1A9">
                  <a:alpha val="100000"/>
                </a:srgbClr>
              </a:solidFill>
              <a:ln>
                <a:prstDash val="solid"/>
                <a:headEnd type="none"/>
                <a:tailEnd type="none"/>
              </a:ln>
            </p:spPr>
          </p:sp>
          <p:sp>
            <p:nvSpPr>
              <p:cNvPr id="19" name="AutoShape 19"/>
              <p:cNvSpPr/>
              <p:nvPr>
                <p:custDataLst>
                  <p:tags r:id="rId13"/>
                </p:custDataLst>
              </p:nvPr>
            </p:nvSpPr>
            <p:spPr>
              <a:xfrm>
                <a:off x="5093145" y="1676494"/>
                <a:ext cx="2003788" cy="4005371"/>
              </a:xfrm>
              <a:prstGeom prst="rect">
                <a:avLst/>
              </a:prstGeom>
              <a:solidFill>
                <a:srgbClr val="FFFFFF">
                  <a:alpha val="100000"/>
                </a:srgbClr>
              </a:solidFill>
              <a:ln>
                <a:prstDash val="solid"/>
                <a:headEnd type="none"/>
                <a:tailEnd type="none"/>
              </a:ln>
            </p:spPr>
          </p:sp>
          <p:sp>
            <p:nvSpPr>
              <p:cNvPr id="20" name="TextBox 20"/>
              <p:cNvSpPr txBox="1"/>
              <p:nvPr>
                <p:custDataLst>
                  <p:tags r:id="rId14"/>
                </p:custDataLst>
              </p:nvPr>
            </p:nvSpPr>
            <p:spPr>
              <a:xfrm>
                <a:off x="5182045" y="2833784"/>
                <a:ext cx="1861698" cy="779045"/>
              </a:xfrm>
              <a:prstGeom prst="rect">
                <a:avLst/>
              </a:prstGeom>
              <a:ln>
                <a:prstDash val="solid"/>
                <a:headEnd type="none"/>
                <a:tailEnd type="none"/>
              </a:ln>
            </p:spPr>
            <p:txBody>
              <a:bodyPr vert="horz" wrap="square" lIns="91440" tIns="45720" rIns="91440" bIns="45720" rtlCol="0" anchor="b" anchorCtr="0"/>
              <a:lstStyle/>
              <a:p>
                <a:pPr algn="l">
                  <a:defRPr/>
                </a:pPr>
                <a:r>
                  <a:rPr lang="en-US" sz="1800" b="1" i="0">
                    <a:solidFill>
                      <a:srgbClr val="000000">
                        <a:alpha val="100000"/>
                      </a:srgbClr>
                    </a:solidFill>
                    <a:latin typeface="微软雅黑" panose="020B0503020204020204" charset="-122"/>
                    <a:ea typeface="微软雅黑" panose="020B0503020204020204" charset="-122"/>
                    <a:cs typeface="微软雅黑" panose="020B0503020204020204" charset="-122"/>
                  </a:rPr>
                  <a:t>《建筑业企业资质管理规定和资质标准实施意见》</a:t>
                </a:r>
                <a:endParaRPr lang="en-US" sz="1100"/>
              </a:p>
            </p:txBody>
          </p:sp>
          <p:sp>
            <p:nvSpPr>
              <p:cNvPr id="21" name="TextBox 21"/>
              <p:cNvSpPr txBox="1"/>
              <p:nvPr>
                <p:custDataLst>
                  <p:tags r:id="rId15"/>
                </p:custDataLst>
              </p:nvPr>
            </p:nvSpPr>
            <p:spPr>
              <a:xfrm>
                <a:off x="5182045" y="3962714"/>
                <a:ext cx="1861698" cy="2021304"/>
              </a:xfrm>
              <a:prstGeom prst="rect">
                <a:avLst/>
              </a:prstGeom>
              <a:ln>
                <a:prstDash val="solid"/>
                <a:headEnd type="none"/>
                <a:tailEnd type="none"/>
              </a:ln>
            </p:spPr>
            <p:txBody>
              <a:bodyPr vert="horz" wrap="square" lIns="91440" tIns="45720" rIns="91440" bIns="45720" rtlCol="0" anchor="t" anchorCtr="0"/>
              <a:lstStyle/>
              <a:p>
                <a:pPr algn="l">
                  <a:lnSpc>
                    <a:spcPct val="130000"/>
                  </a:lnSpc>
                  <a:defRPr/>
                </a:pPr>
                <a:r>
                  <a:rPr lang="en-US" sz="1200" b="0" i="0">
                    <a:solidFill>
                      <a:srgbClr val="000000">
                        <a:alpha val="100000"/>
                      </a:srgbClr>
                    </a:solidFill>
                    <a:latin typeface="微软雅黑" panose="020B0503020204020204" charset="-122"/>
                    <a:ea typeface="微软雅黑" panose="020B0503020204020204" charset="-122"/>
                    <a:cs typeface="微软雅黑" panose="020B0503020204020204" charset="-122"/>
                  </a:rPr>
                  <a:t>建市〔2015〕20号，对资质标准和管理规定中的具体条款进行了细化和解释。</a:t>
                </a:r>
                <a:endParaRPr lang="en-US" sz="1100"/>
              </a:p>
            </p:txBody>
          </p:sp>
          <p:sp>
            <p:nvSpPr>
              <p:cNvPr id="22" name="TextBox 22"/>
              <p:cNvSpPr txBox="1"/>
              <p:nvPr>
                <p:custDataLst>
                  <p:tags r:id="rId16"/>
                </p:custDataLst>
              </p:nvPr>
            </p:nvSpPr>
            <p:spPr>
              <a:xfrm>
                <a:off x="5682766" y="2004906"/>
                <a:ext cx="660576" cy="643355"/>
              </a:xfrm>
              <a:prstGeom prst="rect">
                <a:avLst/>
              </a:prstGeom>
              <a:ln>
                <a:prstDash val="solid"/>
                <a:headEnd type="none"/>
                <a:tailEnd type="none"/>
              </a:ln>
            </p:spPr>
            <p:txBody>
              <a:bodyPr vert="horz" wrap="none" lIns="91440" tIns="45720" rIns="91440" bIns="45720" rtlCol="0" anchor="ctr" anchorCtr="0"/>
              <a:lstStyle/>
              <a:p>
                <a:pPr algn="ctr">
                  <a:defRPr/>
                </a:pPr>
                <a:r>
                  <a:rPr lang="en-US" sz="3200" b="1" i="0">
                    <a:solidFill>
                      <a:srgbClr val="0BB1A9">
                        <a:alpha val="100000"/>
                      </a:srgbClr>
                    </a:solidFill>
                    <a:latin typeface="Arial" panose="020B0604020202020204"/>
                    <a:ea typeface="Arial" panose="020B0604020202020204"/>
                    <a:cs typeface="Arial" panose="020B0604020202020204"/>
                  </a:rPr>
                  <a:t>03</a:t>
                </a:r>
                <a:endParaRPr lang="en-US" sz="1100"/>
              </a:p>
            </p:txBody>
          </p:sp>
        </p:grpSp>
        <p:grpSp>
          <p:nvGrpSpPr>
            <p:cNvPr id="23" name="Group 23"/>
            <p:cNvGrpSpPr/>
            <p:nvPr/>
          </p:nvGrpSpPr>
          <p:grpSpPr>
            <a:xfrm rot="0">
              <a:off x="7248270" y="1893146"/>
              <a:ext cx="2113066" cy="4240955"/>
              <a:chOff x="7234060" y="1893146"/>
              <a:chExt cx="2077322" cy="4240955"/>
            </a:xfrm>
          </p:grpSpPr>
          <p:sp>
            <p:nvSpPr>
              <p:cNvPr id="24" name="AutoShape 24"/>
              <p:cNvSpPr/>
              <p:nvPr>
                <p:custDataLst>
                  <p:tags r:id="rId17"/>
                </p:custDataLst>
              </p:nvPr>
            </p:nvSpPr>
            <p:spPr>
              <a:xfrm>
                <a:off x="7260903" y="5819660"/>
                <a:ext cx="2003788" cy="314441"/>
              </a:xfrm>
              <a:prstGeom prst="rect">
                <a:avLst/>
              </a:prstGeom>
              <a:solidFill>
                <a:srgbClr val="0BB1A9">
                  <a:alpha val="100000"/>
                </a:srgbClr>
              </a:solidFill>
              <a:ln>
                <a:prstDash val="solid"/>
                <a:headEnd type="none"/>
                <a:tailEnd type="none"/>
              </a:ln>
            </p:spPr>
          </p:sp>
          <p:sp>
            <p:nvSpPr>
              <p:cNvPr id="25" name="AutoShape 25"/>
              <p:cNvSpPr/>
              <p:nvPr>
                <p:custDataLst>
                  <p:tags r:id="rId18"/>
                </p:custDataLst>
              </p:nvPr>
            </p:nvSpPr>
            <p:spPr>
              <a:xfrm>
                <a:off x="7234060" y="1893146"/>
                <a:ext cx="2003870" cy="3926840"/>
              </a:xfrm>
              <a:prstGeom prst="rect">
                <a:avLst/>
              </a:prstGeom>
              <a:solidFill>
                <a:srgbClr val="FFFFFF">
                  <a:alpha val="100000"/>
                </a:srgbClr>
              </a:solidFill>
              <a:ln>
                <a:prstDash val="solid"/>
                <a:headEnd type="none"/>
                <a:tailEnd type="none"/>
              </a:ln>
            </p:spPr>
            <p:txBody>
              <a:bodyPr/>
              <a:p>
                <a:endParaRPr lang="zh-CN" altLang="en-US"/>
              </a:p>
            </p:txBody>
          </p:sp>
          <p:sp>
            <p:nvSpPr>
              <p:cNvPr id="26" name="TextBox 26"/>
              <p:cNvSpPr txBox="1"/>
              <p:nvPr>
                <p:custDataLst>
                  <p:tags r:id="rId19"/>
                </p:custDataLst>
              </p:nvPr>
            </p:nvSpPr>
            <p:spPr>
              <a:xfrm>
                <a:off x="7449684" y="3123979"/>
                <a:ext cx="1861698" cy="779045"/>
              </a:xfrm>
              <a:prstGeom prst="rect">
                <a:avLst/>
              </a:prstGeom>
              <a:ln>
                <a:prstDash val="solid"/>
                <a:headEnd type="none"/>
                <a:tailEnd type="none"/>
              </a:ln>
            </p:spPr>
            <p:txBody>
              <a:bodyPr vert="horz" wrap="square" lIns="91440" tIns="45720" rIns="91440" bIns="45720" rtlCol="0" anchor="b" anchorCtr="0"/>
              <a:lstStyle/>
              <a:p>
                <a:pPr algn="l">
                  <a:defRPr/>
                </a:pPr>
                <a:r>
                  <a:rPr lang="en-US" sz="1800" b="1" i="0">
                    <a:solidFill>
                      <a:srgbClr val="000000">
                        <a:alpha val="100000"/>
                      </a:srgbClr>
                    </a:solidFill>
                    <a:latin typeface="微软雅黑" panose="020B0503020204020204" charset="-122"/>
                    <a:ea typeface="微软雅黑" panose="020B0503020204020204" charset="-122"/>
                    <a:cs typeface="微软雅黑" panose="020B0503020204020204" charset="-122"/>
                  </a:rPr>
                  <a:t>《住房和城乡建设部办公厅关于做好建筑业“证照分离”改革衔接有关工作的通知》</a:t>
                </a:r>
                <a:endParaRPr lang="en-US" sz="1100"/>
              </a:p>
            </p:txBody>
          </p:sp>
          <p:sp>
            <p:nvSpPr>
              <p:cNvPr id="27" name="TextBox 27"/>
              <p:cNvSpPr txBox="1"/>
              <p:nvPr>
                <p:custDataLst>
                  <p:tags r:id="rId20"/>
                </p:custDataLst>
              </p:nvPr>
            </p:nvSpPr>
            <p:spPr>
              <a:xfrm>
                <a:off x="7374518" y="3971501"/>
                <a:ext cx="1861539" cy="1754505"/>
              </a:xfrm>
              <a:prstGeom prst="rect">
                <a:avLst/>
              </a:prstGeom>
              <a:ln>
                <a:prstDash val="solid"/>
                <a:headEnd type="none"/>
                <a:tailEnd type="none"/>
              </a:ln>
            </p:spPr>
            <p:txBody>
              <a:bodyPr vert="horz" wrap="square" lIns="91440" tIns="45720" rIns="91440" bIns="45720" rtlCol="0" anchor="t" anchorCtr="0"/>
              <a:lstStyle/>
              <a:p>
                <a:pPr algn="l">
                  <a:lnSpc>
                    <a:spcPct val="130000"/>
                  </a:lnSpc>
                  <a:defRPr/>
                </a:pPr>
                <a:r>
                  <a:rPr lang="en-US" sz="1200" b="0" i="0">
                    <a:solidFill>
                      <a:srgbClr val="000000">
                        <a:alpha val="100000"/>
                      </a:srgbClr>
                    </a:solidFill>
                    <a:latin typeface="微软雅黑" panose="020B0503020204020204" charset="-122"/>
                    <a:ea typeface="微软雅黑" panose="020B0503020204020204" charset="-122"/>
                    <a:cs typeface="微软雅黑" panose="020B0503020204020204" charset="-122"/>
                  </a:rPr>
                  <a:t>建办市〔2021〕30号，明确了在“证照分离”改革背景下，建筑业企业资质审批的衔接办法和要求。</a:t>
                </a:r>
                <a:endParaRPr lang="en-US" sz="1100"/>
              </a:p>
            </p:txBody>
          </p:sp>
          <p:sp>
            <p:nvSpPr>
              <p:cNvPr id="28" name="TextBox 28"/>
              <p:cNvSpPr txBox="1"/>
              <p:nvPr>
                <p:custDataLst>
                  <p:tags r:id="rId21"/>
                </p:custDataLst>
              </p:nvPr>
            </p:nvSpPr>
            <p:spPr>
              <a:xfrm>
                <a:off x="7851148" y="1981411"/>
                <a:ext cx="660576" cy="643355"/>
              </a:xfrm>
              <a:prstGeom prst="rect">
                <a:avLst/>
              </a:prstGeom>
              <a:ln>
                <a:prstDash val="solid"/>
                <a:headEnd type="none"/>
                <a:tailEnd type="none"/>
              </a:ln>
            </p:spPr>
            <p:txBody>
              <a:bodyPr vert="horz" wrap="none" lIns="91440" tIns="45720" rIns="91440" bIns="45720" rtlCol="0" anchor="ctr" anchorCtr="0"/>
              <a:lstStyle/>
              <a:p>
                <a:pPr algn="ctr">
                  <a:defRPr/>
                </a:pPr>
                <a:r>
                  <a:rPr lang="en-US" sz="3200" b="1" i="0">
                    <a:solidFill>
                      <a:srgbClr val="0BB1A9">
                        <a:alpha val="100000"/>
                      </a:srgbClr>
                    </a:solidFill>
                    <a:latin typeface="Arial" panose="020B0604020202020204"/>
                    <a:ea typeface="Arial" panose="020B0604020202020204"/>
                    <a:cs typeface="Arial" panose="020B0604020202020204"/>
                  </a:rPr>
                  <a:t>04</a:t>
                </a:r>
                <a:endParaRPr lang="en-US" sz="1100"/>
              </a:p>
            </p:txBody>
          </p:sp>
        </p:grpSp>
        <p:grpSp>
          <p:nvGrpSpPr>
            <p:cNvPr id="29" name="Group 29"/>
            <p:cNvGrpSpPr/>
            <p:nvPr/>
          </p:nvGrpSpPr>
          <p:grpSpPr>
            <a:xfrm rot="0">
              <a:off x="9480633" y="1752694"/>
              <a:ext cx="2038267" cy="4381407"/>
              <a:chOff x="9428661" y="1752694"/>
              <a:chExt cx="2003788" cy="4381407"/>
            </a:xfrm>
          </p:grpSpPr>
          <p:sp>
            <p:nvSpPr>
              <p:cNvPr id="30" name="AutoShape 30"/>
              <p:cNvSpPr/>
              <p:nvPr>
                <p:custDataLst>
                  <p:tags r:id="rId22"/>
                </p:custDataLst>
              </p:nvPr>
            </p:nvSpPr>
            <p:spPr>
              <a:xfrm>
                <a:off x="9428661" y="5819660"/>
                <a:ext cx="2003788" cy="314441"/>
              </a:xfrm>
              <a:prstGeom prst="rect">
                <a:avLst/>
              </a:prstGeom>
              <a:solidFill>
                <a:srgbClr val="0BB1A9">
                  <a:alpha val="100000"/>
                </a:srgbClr>
              </a:solidFill>
              <a:ln>
                <a:prstDash val="solid"/>
                <a:headEnd type="none"/>
                <a:tailEnd type="none"/>
              </a:ln>
            </p:spPr>
          </p:sp>
          <p:sp>
            <p:nvSpPr>
              <p:cNvPr id="31" name="AutoShape 31"/>
              <p:cNvSpPr/>
              <p:nvPr>
                <p:custDataLst>
                  <p:tags r:id="rId23"/>
                </p:custDataLst>
              </p:nvPr>
            </p:nvSpPr>
            <p:spPr>
              <a:xfrm>
                <a:off x="9428661" y="1814289"/>
                <a:ext cx="2003788" cy="4005371"/>
              </a:xfrm>
              <a:prstGeom prst="rect">
                <a:avLst/>
              </a:prstGeom>
              <a:solidFill>
                <a:srgbClr val="FFFFFF">
                  <a:alpha val="100000"/>
                </a:srgbClr>
              </a:solidFill>
              <a:ln>
                <a:prstDash val="solid"/>
                <a:headEnd type="none"/>
                <a:tailEnd type="none"/>
              </a:ln>
            </p:spPr>
          </p:sp>
          <p:sp>
            <p:nvSpPr>
              <p:cNvPr id="32" name="TextBox 32"/>
              <p:cNvSpPr txBox="1"/>
              <p:nvPr>
                <p:custDataLst>
                  <p:tags r:id="rId24"/>
                </p:custDataLst>
              </p:nvPr>
            </p:nvSpPr>
            <p:spPr>
              <a:xfrm>
                <a:off x="9516937" y="3034444"/>
                <a:ext cx="1861698" cy="779045"/>
              </a:xfrm>
              <a:prstGeom prst="rect">
                <a:avLst/>
              </a:prstGeom>
              <a:ln>
                <a:prstDash val="solid"/>
                <a:headEnd type="none"/>
                <a:tailEnd type="none"/>
              </a:ln>
            </p:spPr>
            <p:txBody>
              <a:bodyPr vert="horz" wrap="square" lIns="91440" tIns="45720" rIns="91440" bIns="45720" rtlCol="0" anchor="b" anchorCtr="0"/>
              <a:lstStyle/>
              <a:p>
                <a:pPr algn="l">
                  <a:defRPr/>
                </a:pPr>
                <a:r>
                  <a:rPr lang="en-US" sz="1800" b="1" i="0">
                    <a:solidFill>
                      <a:srgbClr val="000000">
                        <a:alpha val="100000"/>
                      </a:srgbClr>
                    </a:solidFill>
                    <a:latin typeface="微软雅黑" panose="020B0503020204020204" charset="-122"/>
                    <a:ea typeface="微软雅黑" panose="020B0503020204020204" charset="-122"/>
                    <a:cs typeface="微软雅黑" panose="020B0503020204020204" charset="-122"/>
                  </a:rPr>
                  <a:t>《住房和城乡建设部关于进一步加强建设工程企业资质审批管理工作的通知》</a:t>
                </a:r>
                <a:endParaRPr lang="en-US" sz="1100"/>
              </a:p>
            </p:txBody>
          </p:sp>
          <p:sp>
            <p:nvSpPr>
              <p:cNvPr id="33" name="TextBox 33"/>
              <p:cNvSpPr txBox="1"/>
              <p:nvPr>
                <p:custDataLst>
                  <p:tags r:id="rId25"/>
                </p:custDataLst>
              </p:nvPr>
            </p:nvSpPr>
            <p:spPr>
              <a:xfrm>
                <a:off x="9516937" y="3964619"/>
                <a:ext cx="1861698" cy="2021304"/>
              </a:xfrm>
              <a:prstGeom prst="rect">
                <a:avLst/>
              </a:prstGeom>
              <a:ln>
                <a:prstDash val="solid"/>
                <a:headEnd type="none"/>
                <a:tailEnd type="none"/>
              </a:ln>
            </p:spPr>
            <p:txBody>
              <a:bodyPr vert="horz" wrap="square" lIns="91440" tIns="45720" rIns="91440" bIns="45720" rtlCol="0" anchor="t" anchorCtr="0"/>
              <a:lstStyle/>
              <a:p>
                <a:pPr algn="l">
                  <a:lnSpc>
                    <a:spcPct val="130000"/>
                  </a:lnSpc>
                  <a:defRPr/>
                </a:pPr>
                <a:r>
                  <a:rPr lang="en-US" sz="1200" b="0" i="0">
                    <a:solidFill>
                      <a:srgbClr val="000000">
                        <a:alpha val="100000"/>
                      </a:srgbClr>
                    </a:solidFill>
                    <a:latin typeface="微软雅黑" panose="020B0503020204020204" charset="-122"/>
                    <a:ea typeface="微软雅黑" panose="020B0503020204020204" charset="-122"/>
                    <a:cs typeface="微软雅黑" panose="020B0503020204020204" charset="-122"/>
                  </a:rPr>
                  <a:t>建市规〔2023〕3号，对进一步加强建设工程企业资质审批管理工作提出了具体要求，强调事中事后监管。</a:t>
                </a:r>
                <a:endParaRPr lang="en-US" sz="1100"/>
              </a:p>
            </p:txBody>
          </p:sp>
          <p:sp>
            <p:nvSpPr>
              <p:cNvPr id="34" name="TextBox 34"/>
              <p:cNvSpPr txBox="1"/>
              <p:nvPr>
                <p:custDataLst>
                  <p:tags r:id="rId26"/>
                </p:custDataLst>
              </p:nvPr>
            </p:nvSpPr>
            <p:spPr>
              <a:xfrm>
                <a:off x="10071023" y="1752694"/>
                <a:ext cx="660465" cy="972185"/>
              </a:xfrm>
              <a:prstGeom prst="rect">
                <a:avLst/>
              </a:prstGeom>
              <a:ln>
                <a:prstDash val="solid"/>
                <a:headEnd type="none"/>
                <a:tailEnd type="none"/>
              </a:ln>
            </p:spPr>
            <p:txBody>
              <a:bodyPr vert="horz" wrap="none" lIns="91440" tIns="45720" rIns="91440" bIns="45720" rtlCol="0" anchor="ctr" anchorCtr="0"/>
              <a:lstStyle/>
              <a:p>
                <a:pPr algn="ctr">
                  <a:defRPr/>
                </a:pPr>
                <a:r>
                  <a:rPr lang="en-US" sz="3200" b="1" i="0">
                    <a:solidFill>
                      <a:srgbClr val="0BB1A9">
                        <a:alpha val="100000"/>
                      </a:srgbClr>
                    </a:solidFill>
                    <a:latin typeface="Arial" panose="020B0604020202020204"/>
                    <a:ea typeface="Arial" panose="020B0604020202020204"/>
                    <a:cs typeface="Arial" panose="020B0604020202020204"/>
                  </a:rPr>
                  <a:t>05</a:t>
                </a:r>
                <a:endParaRPr lang="en-US" sz="1100"/>
              </a:p>
            </p:txBody>
          </p:sp>
        </p:grpSp>
      </p:grpSp>
      <p:sp>
        <p:nvSpPr>
          <p:cNvPr id="35" name="TextBox 35"/>
          <p:cNvSpPr txBox="1"/>
          <p:nvPr/>
        </p:nvSpPr>
        <p:spPr>
          <a:xfrm>
            <a:off x="660400" y="128587"/>
            <a:ext cx="10858500" cy="900112"/>
          </a:xfrm>
          <a:prstGeom prst="rect">
            <a:avLst/>
          </a:prstGeom>
          <a:ln>
            <a:headEnd type="none"/>
            <a:tailEnd type="none"/>
          </a:ln>
        </p:spPr>
        <p:txBody>
          <a:bodyPr vert="horz" wrap="square" lIns="91440" tIns="45720" rIns="91440" bIns="45720" rtlCol="0" anchor="b" anchorCtr="0"/>
          <a:lstStyle/>
          <a:p>
            <a:pPr algn="l">
              <a:lnSpc>
                <a:spcPct val="100000"/>
              </a:lnSpc>
              <a:spcBef>
                <a:spcPts val="0"/>
              </a:spcBef>
              <a:defRPr/>
            </a:pPr>
            <a:r>
              <a:rPr lang="en-US" sz="2800" b="1" i="0">
                <a:solidFill>
                  <a:srgbClr val="000000">
                    <a:alpha val="100000"/>
                  </a:srgbClr>
                </a:solidFill>
                <a:latin typeface="微软雅黑" panose="020B0503020204020204" charset="-122"/>
                <a:ea typeface="微软雅黑" panose="020B0503020204020204" charset="-122"/>
                <a:cs typeface="微软雅黑" panose="020B0503020204020204" charset="-122"/>
              </a:rPr>
              <a:t>国家核心文件</a:t>
            </a:r>
            <a:endParaRPr lang="en-US" sz="11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54feaee0-565d-49d9-8ef5-34eca9169e91"/>
          <p:cNvSpPr txBox="1"/>
          <p:nvPr/>
        </p:nvSpPr>
        <p:spPr>
          <a:xfrm>
            <a:off x="7861300" y="6409690"/>
            <a:ext cx="3657600" cy="274320"/>
          </a:xfrm>
          <a:prstGeom prst="rect">
            <a:avLst/>
          </a:prstGeom>
          <a:ln>
            <a:headEnd type="none"/>
            <a:tailEnd type="none"/>
          </a:ln>
        </p:spPr>
        <p:txBody>
          <a:bodyPr vert="horz" wrap="square" lIns="91440" tIns="45720" rIns="91440" bIns="45720" rtlCol="0" anchor="ctr" anchorCtr="0"/>
          <a:lstStyle/>
          <a:p>
            <a:pPr algn="r">
              <a:defRPr/>
            </a:pPr>
            <a:r>
              <a:rPr lang="en-US" sz="1000" b="0" i="0">
                <a:solidFill>
                  <a:srgbClr val="000000">
                    <a:alpha val="100000"/>
                  </a:srgbClr>
                </a:solidFill>
                <a:latin typeface="Arial" panose="020B0604020202020204"/>
                <a:ea typeface="Arial" panose="020B0604020202020204"/>
                <a:cs typeface="Arial" panose="020B0604020202020204"/>
              </a:rPr>
              <a:t>4</a:t>
            </a:r>
            <a:endParaRPr lang="en-US" sz="1100"/>
          </a:p>
        </p:txBody>
      </p:sp>
      <p:grpSp>
        <p:nvGrpSpPr>
          <p:cNvPr id="3" name="Group 3"/>
          <p:cNvGrpSpPr/>
          <p:nvPr/>
        </p:nvGrpSpPr>
        <p:grpSpPr>
          <a:xfrm rot="0">
            <a:off x="660398" y="1130301"/>
            <a:ext cx="10858502" cy="5662294"/>
            <a:chOff x="660398" y="1130301"/>
            <a:chExt cx="10858502" cy="5662294"/>
          </a:xfrm>
        </p:grpSpPr>
        <p:sp>
          <p:nvSpPr>
            <p:cNvPr id="4" name="TextBox 4"/>
            <p:cNvSpPr txBox="1"/>
            <p:nvPr/>
          </p:nvSpPr>
          <p:spPr>
            <a:xfrm>
              <a:off x="660400" y="1130301"/>
              <a:ext cx="10858500" cy="609600"/>
            </a:xfrm>
            <a:prstGeom prst="rect">
              <a:avLst/>
            </a:prstGeom>
            <a:ln>
              <a:headEnd type="none"/>
              <a:tailEnd type="none"/>
            </a:ln>
          </p:spPr>
          <p:txBody>
            <a:bodyPr vert="horz" wrap="square" lIns="91440" tIns="45720" rIns="91440" bIns="45720" rtlCol="0" anchor="ctr" anchorCtr="0"/>
            <a:lstStyle/>
            <a:p>
              <a:pPr algn="l">
                <a:defRPr/>
              </a:pPr>
              <a:r>
                <a:rPr lang="en-US" sz="2400" b="1" i="0">
                  <a:solidFill>
                    <a:srgbClr val="000000">
                      <a:alpha val="100000"/>
                    </a:srgbClr>
                  </a:solidFill>
                  <a:latin typeface="微软雅黑" panose="020B0503020204020204" charset="-122"/>
                  <a:ea typeface="微软雅黑" panose="020B0503020204020204" charset="-122"/>
                  <a:cs typeface="微软雅黑" panose="020B0503020204020204" charset="-122"/>
                </a:rPr>
                <a:t>结合福建地方实际，出台的配套实施文件和细化规定。</a:t>
              </a:r>
              <a:endParaRPr lang="en-US" sz="1100"/>
            </a:p>
          </p:txBody>
        </p:sp>
        <p:grpSp>
          <p:nvGrpSpPr>
            <p:cNvPr id="5" name="Group 5"/>
            <p:cNvGrpSpPr/>
            <p:nvPr/>
          </p:nvGrpSpPr>
          <p:grpSpPr>
            <a:xfrm rot="0">
              <a:off x="660398" y="2028698"/>
              <a:ext cx="2048695" cy="4687697"/>
              <a:chOff x="660398" y="2028698"/>
              <a:chExt cx="2048695" cy="4687697"/>
            </a:xfrm>
          </p:grpSpPr>
          <p:sp>
            <p:nvSpPr>
              <p:cNvPr id="6" name="AutoShape 6"/>
              <p:cNvSpPr/>
              <p:nvPr/>
            </p:nvSpPr>
            <p:spPr>
              <a:xfrm>
                <a:off x="660398" y="2293620"/>
                <a:ext cx="2048695" cy="3840480"/>
              </a:xfrm>
              <a:prstGeom prst="rect">
                <a:avLst/>
              </a:prstGeom>
              <a:solidFill>
                <a:srgbClr val="0BB1A9">
                  <a:alpha val="14901"/>
                </a:srgbClr>
              </a:solidFill>
              <a:ln>
                <a:prstDash val="solid"/>
                <a:headEnd type="none"/>
                <a:tailEnd type="none"/>
              </a:ln>
            </p:spPr>
          </p:sp>
          <p:sp>
            <p:nvSpPr>
              <p:cNvPr id="7" name="TextBox 7"/>
              <p:cNvSpPr txBox="1"/>
              <p:nvPr/>
            </p:nvSpPr>
            <p:spPr>
              <a:xfrm>
                <a:off x="763386" y="2687320"/>
                <a:ext cx="1842718" cy="1015563"/>
              </a:xfrm>
              <a:prstGeom prst="rect">
                <a:avLst/>
              </a:prstGeom>
              <a:ln>
                <a:headEnd type="none"/>
                <a:tailEnd type="none"/>
              </a:ln>
            </p:spPr>
            <p:txBody>
              <a:bodyPr vert="horz" wrap="square" lIns="90000" tIns="46800" rIns="90000" bIns="46800" rtlCol="0" anchor="t" anchorCtr="0"/>
              <a:lstStyle/>
              <a:p>
                <a:pPr algn="l">
                  <a:lnSpc>
                    <a:spcPct val="120000"/>
                  </a:lnSpc>
                  <a:defRPr/>
                </a:pPr>
                <a:r>
                  <a:rPr lang="en-US" sz="1600" b="1" i="0">
                    <a:solidFill>
                      <a:srgbClr val="000000">
                        <a:alpha val="100000"/>
                      </a:srgbClr>
                    </a:solidFill>
                    <a:latin typeface="微软雅黑" panose="020B0503020204020204" charset="-122"/>
                    <a:ea typeface="微软雅黑" panose="020B0503020204020204" charset="-122"/>
                    <a:cs typeface="微软雅黑" panose="020B0503020204020204" charset="-122"/>
                  </a:rPr>
                  <a:t>《福建省住房和城乡建设厅企业资质审批管理规定》</a:t>
                </a:r>
                <a:endParaRPr lang="en-US" sz="1600" b="1" i="0">
                  <a:solidFill>
                    <a:srgbClr val="000000">
                      <a:alpha val="100000"/>
                    </a:srgbClr>
                  </a:solidFill>
                  <a:latin typeface="微软雅黑" panose="020B0503020204020204" charset="-122"/>
                  <a:ea typeface="微软雅黑" panose="020B0503020204020204" charset="-122"/>
                  <a:cs typeface="微软雅黑" panose="020B0503020204020204" charset="-122"/>
                </a:endParaRPr>
              </a:p>
            </p:txBody>
          </p:sp>
          <p:sp>
            <p:nvSpPr>
              <p:cNvPr id="8" name="TextBox 8"/>
              <p:cNvSpPr txBox="1"/>
              <p:nvPr/>
            </p:nvSpPr>
            <p:spPr>
              <a:xfrm>
                <a:off x="660516" y="4419796"/>
                <a:ext cx="1842718" cy="2296599"/>
              </a:xfrm>
              <a:prstGeom prst="rect">
                <a:avLst/>
              </a:prstGeom>
              <a:ln>
                <a:headEnd type="none"/>
                <a:tailEnd type="none"/>
              </a:ln>
            </p:spPr>
            <p:txBody>
              <a:bodyPr vert="horz" wrap="square" lIns="90000" tIns="46800" rIns="90000" bIns="46800" rtlCol="0" anchor="t" anchorCtr="0"/>
              <a:lstStyle/>
              <a:p>
                <a:pPr algn="l">
                  <a:lnSpc>
                    <a:spcPct val="120000"/>
                  </a:lnSpc>
                  <a:defRPr/>
                </a:pPr>
                <a:r>
                  <a:rPr lang="en-US" sz="1200" b="0" i="0">
                    <a:solidFill>
                      <a:srgbClr val="000000">
                        <a:alpha val="100000"/>
                      </a:srgbClr>
                    </a:solidFill>
                    <a:latin typeface="微软雅黑" panose="020B0503020204020204" charset="-122"/>
                    <a:ea typeface="微软雅黑" panose="020B0503020204020204" charset="-122"/>
                    <a:cs typeface="微软雅黑" panose="020B0503020204020204" charset="-122"/>
                  </a:rPr>
                  <a:t>闽建许〔2024〕5号，明确了省内资质申请、受理、审查、决定的审批流程和管理要求。</a:t>
                </a:r>
                <a:endParaRPr lang="en-US" sz="1100"/>
              </a:p>
            </p:txBody>
          </p:sp>
          <p:sp>
            <p:nvSpPr>
              <p:cNvPr id="9" name="TextBox 9"/>
              <p:cNvSpPr txBox="1"/>
              <p:nvPr/>
            </p:nvSpPr>
            <p:spPr>
              <a:xfrm>
                <a:off x="754831" y="2028698"/>
                <a:ext cx="560215" cy="560260"/>
              </a:xfrm>
              <a:prstGeom prst="diamond">
                <a:avLst/>
              </a:prstGeom>
              <a:solidFill>
                <a:srgbClr val="0BB1A9">
                  <a:alpha val="100000"/>
                </a:srgbClr>
              </a:solidFill>
              <a:ln>
                <a:prstDash val="solid"/>
                <a:headEnd type="none"/>
                <a:tailEnd type="none"/>
              </a:ln>
            </p:spPr>
            <p:txBody>
              <a:bodyPr vert="horz" wrap="none" lIns="91440" tIns="45720" rIns="91440" bIns="45720" rtlCol="0" anchor="ctr" anchorCtr="0"/>
              <a:lstStyle/>
              <a:p>
                <a:pPr algn="ctr">
                  <a:lnSpc>
                    <a:spcPct val="108000"/>
                  </a:lnSpc>
                  <a:defRPr/>
                </a:pPr>
                <a:r>
                  <a:rPr lang="en-US" sz="1200" b="1" i="0">
                    <a:solidFill>
                      <a:srgbClr val="FFFFFF">
                        <a:alpha val="100000"/>
                      </a:srgbClr>
                    </a:solidFill>
                    <a:latin typeface="Arial" panose="020B0604020202020204"/>
                    <a:ea typeface="Arial" panose="020B0604020202020204"/>
                    <a:cs typeface="Arial" panose="020B0604020202020204"/>
                  </a:rPr>
                  <a:t>1</a:t>
                </a:r>
                <a:endParaRPr lang="en-US" sz="1100"/>
              </a:p>
            </p:txBody>
          </p:sp>
        </p:grpSp>
        <p:grpSp>
          <p:nvGrpSpPr>
            <p:cNvPr id="10" name="Group 10"/>
            <p:cNvGrpSpPr/>
            <p:nvPr/>
          </p:nvGrpSpPr>
          <p:grpSpPr>
            <a:xfrm rot="0">
              <a:off x="2862850" y="2028698"/>
              <a:ext cx="2048695" cy="4655312"/>
              <a:chOff x="2862850" y="2028698"/>
              <a:chExt cx="2048695" cy="4655312"/>
            </a:xfrm>
          </p:grpSpPr>
          <p:sp>
            <p:nvSpPr>
              <p:cNvPr id="11" name="AutoShape 11"/>
              <p:cNvSpPr/>
              <p:nvPr/>
            </p:nvSpPr>
            <p:spPr>
              <a:xfrm>
                <a:off x="2862850" y="2293620"/>
                <a:ext cx="2048695" cy="3840480"/>
              </a:xfrm>
              <a:prstGeom prst="rect">
                <a:avLst/>
              </a:prstGeom>
              <a:solidFill>
                <a:srgbClr val="0BB1A9">
                  <a:alpha val="14901"/>
                </a:srgbClr>
              </a:solidFill>
              <a:ln>
                <a:prstDash val="solid"/>
                <a:headEnd type="none"/>
                <a:tailEnd type="none"/>
              </a:ln>
            </p:spPr>
          </p:sp>
          <p:sp>
            <p:nvSpPr>
              <p:cNvPr id="12" name="TextBox 12"/>
              <p:cNvSpPr txBox="1"/>
              <p:nvPr/>
            </p:nvSpPr>
            <p:spPr>
              <a:xfrm>
                <a:off x="2965838" y="2687320"/>
                <a:ext cx="1842718" cy="1015563"/>
              </a:xfrm>
              <a:prstGeom prst="rect">
                <a:avLst/>
              </a:prstGeom>
              <a:ln>
                <a:headEnd type="none"/>
                <a:tailEnd type="none"/>
              </a:ln>
            </p:spPr>
            <p:txBody>
              <a:bodyPr vert="horz" wrap="square" lIns="90000" tIns="46800" rIns="90000" bIns="46800" rtlCol="0" anchor="t" anchorCtr="0"/>
              <a:lstStyle/>
              <a:p>
                <a:pPr algn="l">
                  <a:lnSpc>
                    <a:spcPct val="120000"/>
                  </a:lnSpc>
                  <a:defRPr/>
                </a:pPr>
                <a:r>
                  <a:rPr lang="en-US" sz="1600" b="1" i="0">
                    <a:solidFill>
                      <a:srgbClr val="000000">
                        <a:alpha val="100000"/>
                      </a:srgbClr>
                    </a:solidFill>
                    <a:latin typeface="微软雅黑" panose="020B0503020204020204" charset="-122"/>
                    <a:ea typeface="微软雅黑" panose="020B0503020204020204" charset="-122"/>
                    <a:cs typeface="微软雅黑" panose="020B0503020204020204" charset="-122"/>
                  </a:rPr>
                  <a:t>《福建省住房和城乡建设厅实施建设工程企业资质专业技术人员审查管理办法》</a:t>
                </a:r>
                <a:endParaRPr lang="en-US" sz="1600" b="1" i="0">
                  <a:solidFill>
                    <a:srgbClr val="000000">
                      <a:alpha val="100000"/>
                    </a:srgbClr>
                  </a:solidFill>
                  <a:latin typeface="微软雅黑" panose="020B0503020204020204" charset="-122"/>
                  <a:ea typeface="微软雅黑" panose="020B0503020204020204" charset="-122"/>
                  <a:cs typeface="微软雅黑" panose="020B0503020204020204" charset="-122"/>
                </a:endParaRPr>
              </a:p>
            </p:txBody>
          </p:sp>
          <p:sp>
            <p:nvSpPr>
              <p:cNvPr id="13" name="TextBox 13"/>
              <p:cNvSpPr txBox="1"/>
              <p:nvPr/>
            </p:nvSpPr>
            <p:spPr>
              <a:xfrm>
                <a:off x="3016638" y="4387411"/>
                <a:ext cx="1842718" cy="2296599"/>
              </a:xfrm>
              <a:prstGeom prst="rect">
                <a:avLst/>
              </a:prstGeom>
              <a:ln>
                <a:headEnd type="none"/>
                <a:tailEnd type="none"/>
              </a:ln>
            </p:spPr>
            <p:txBody>
              <a:bodyPr vert="horz" wrap="square" lIns="90000" tIns="46800" rIns="90000" bIns="46800" rtlCol="0" anchor="t" anchorCtr="0"/>
              <a:lstStyle/>
              <a:p>
                <a:pPr algn="l">
                  <a:lnSpc>
                    <a:spcPct val="120000"/>
                  </a:lnSpc>
                  <a:defRPr/>
                </a:pPr>
                <a:r>
                  <a:rPr lang="en-US" sz="1200" b="0" i="0">
                    <a:solidFill>
                      <a:srgbClr val="000000">
                        <a:alpha val="100000"/>
                      </a:srgbClr>
                    </a:solidFill>
                    <a:latin typeface="微软雅黑" panose="020B0503020204020204" charset="-122"/>
                    <a:ea typeface="微软雅黑" panose="020B0503020204020204" charset="-122"/>
                    <a:cs typeface="微软雅黑" panose="020B0503020204020204" charset="-122"/>
                  </a:rPr>
                  <a:t>闽建许〔2024〕7号，对资质申报中所需的专业技术人员（如注册人员、职称人员）的资格条件、证明材料等进行了具体审查规定。</a:t>
                </a:r>
                <a:endParaRPr lang="en-US" sz="1100"/>
              </a:p>
            </p:txBody>
          </p:sp>
          <p:sp>
            <p:nvSpPr>
              <p:cNvPr id="14" name="TextBox 14"/>
              <p:cNvSpPr txBox="1"/>
              <p:nvPr/>
            </p:nvSpPr>
            <p:spPr>
              <a:xfrm>
                <a:off x="2957283" y="2028698"/>
                <a:ext cx="560215" cy="560260"/>
              </a:xfrm>
              <a:prstGeom prst="diamond">
                <a:avLst/>
              </a:prstGeom>
              <a:solidFill>
                <a:srgbClr val="0BB1A9">
                  <a:alpha val="100000"/>
                </a:srgbClr>
              </a:solidFill>
              <a:ln>
                <a:prstDash val="solid"/>
                <a:headEnd type="none"/>
                <a:tailEnd type="none"/>
              </a:ln>
            </p:spPr>
            <p:txBody>
              <a:bodyPr vert="horz" wrap="none" lIns="91440" tIns="45720" rIns="91440" bIns="45720" rtlCol="0" anchor="ctr" anchorCtr="0"/>
              <a:lstStyle/>
              <a:p>
                <a:pPr algn="ctr">
                  <a:lnSpc>
                    <a:spcPct val="108000"/>
                  </a:lnSpc>
                  <a:defRPr/>
                </a:pPr>
                <a:r>
                  <a:rPr lang="en-US" sz="1200" b="1" i="0">
                    <a:solidFill>
                      <a:srgbClr val="FFFFFF">
                        <a:alpha val="100000"/>
                      </a:srgbClr>
                    </a:solidFill>
                    <a:latin typeface="Arial" panose="020B0604020202020204"/>
                    <a:ea typeface="Arial" panose="020B0604020202020204"/>
                    <a:cs typeface="Arial" panose="020B0604020202020204"/>
                  </a:rPr>
                  <a:t>2</a:t>
                </a:r>
                <a:endParaRPr lang="en-US" sz="1100"/>
              </a:p>
            </p:txBody>
          </p:sp>
        </p:grpSp>
        <p:grpSp>
          <p:nvGrpSpPr>
            <p:cNvPr id="15" name="Group 15"/>
            <p:cNvGrpSpPr/>
            <p:nvPr/>
          </p:nvGrpSpPr>
          <p:grpSpPr>
            <a:xfrm rot="0">
              <a:off x="5065302" y="2028698"/>
              <a:ext cx="2048695" cy="4687697"/>
              <a:chOff x="5065302" y="2028698"/>
              <a:chExt cx="2048695" cy="4687697"/>
            </a:xfrm>
          </p:grpSpPr>
          <p:sp>
            <p:nvSpPr>
              <p:cNvPr id="16" name="AutoShape 16"/>
              <p:cNvSpPr/>
              <p:nvPr/>
            </p:nvSpPr>
            <p:spPr>
              <a:xfrm>
                <a:off x="5065302" y="2293620"/>
                <a:ext cx="2048695" cy="3840480"/>
              </a:xfrm>
              <a:prstGeom prst="rect">
                <a:avLst/>
              </a:prstGeom>
              <a:solidFill>
                <a:srgbClr val="0BB1A9">
                  <a:alpha val="14901"/>
                </a:srgbClr>
              </a:solidFill>
              <a:ln>
                <a:prstDash val="solid"/>
                <a:headEnd type="none"/>
                <a:tailEnd type="none"/>
              </a:ln>
            </p:spPr>
          </p:sp>
          <p:sp>
            <p:nvSpPr>
              <p:cNvPr id="17" name="TextBox 17"/>
              <p:cNvSpPr txBox="1"/>
              <p:nvPr/>
            </p:nvSpPr>
            <p:spPr>
              <a:xfrm>
                <a:off x="5168290" y="2687320"/>
                <a:ext cx="1842718" cy="1015563"/>
              </a:xfrm>
              <a:prstGeom prst="rect">
                <a:avLst/>
              </a:prstGeom>
              <a:ln>
                <a:headEnd type="none"/>
                <a:tailEnd type="none"/>
              </a:ln>
            </p:spPr>
            <p:txBody>
              <a:bodyPr vert="horz" wrap="square" lIns="90000" tIns="46800" rIns="90000" bIns="46800" rtlCol="0" anchor="t" anchorCtr="0"/>
              <a:lstStyle/>
              <a:p>
                <a:pPr algn="l">
                  <a:lnSpc>
                    <a:spcPct val="120000"/>
                  </a:lnSpc>
                  <a:defRPr/>
                </a:pPr>
                <a:r>
                  <a:rPr lang="en-US" sz="1600" b="1" i="0">
                    <a:solidFill>
                      <a:srgbClr val="000000">
                        <a:alpha val="100000"/>
                      </a:srgbClr>
                    </a:solidFill>
                    <a:latin typeface="微软雅黑" panose="020B0503020204020204" charset="-122"/>
                    <a:ea typeface="微软雅黑" panose="020B0503020204020204" charset="-122"/>
                    <a:cs typeface="微软雅黑" panose="020B0503020204020204" charset="-122"/>
                  </a:rPr>
                  <a:t>《关于进一步加强工程建设项目信息管理有关事项的通知》</a:t>
                </a:r>
                <a:endParaRPr lang="en-US" sz="1600" b="1" i="0">
                  <a:solidFill>
                    <a:srgbClr val="000000">
                      <a:alpha val="100000"/>
                    </a:srgbClr>
                  </a:solidFill>
                  <a:latin typeface="微软雅黑" panose="020B0503020204020204" charset="-122"/>
                  <a:ea typeface="微软雅黑" panose="020B0503020204020204" charset="-122"/>
                  <a:cs typeface="微软雅黑" panose="020B0503020204020204" charset="-122"/>
                </a:endParaRPr>
              </a:p>
            </p:txBody>
          </p:sp>
          <p:sp>
            <p:nvSpPr>
              <p:cNvPr id="18" name="TextBox 18"/>
              <p:cNvSpPr txBox="1"/>
              <p:nvPr/>
            </p:nvSpPr>
            <p:spPr>
              <a:xfrm>
                <a:off x="5168290" y="4419796"/>
                <a:ext cx="1842718" cy="2296599"/>
              </a:xfrm>
              <a:prstGeom prst="rect">
                <a:avLst/>
              </a:prstGeom>
              <a:ln>
                <a:headEnd type="none"/>
                <a:tailEnd type="none"/>
              </a:ln>
            </p:spPr>
            <p:txBody>
              <a:bodyPr vert="horz" wrap="square" lIns="90000" tIns="46800" rIns="90000" bIns="46800" rtlCol="0" anchor="t" anchorCtr="0"/>
              <a:lstStyle/>
              <a:p>
                <a:pPr algn="l">
                  <a:lnSpc>
                    <a:spcPct val="120000"/>
                  </a:lnSpc>
                  <a:defRPr/>
                </a:pPr>
                <a:r>
                  <a:rPr lang="en-US" sz="1200" b="0" i="0">
                    <a:solidFill>
                      <a:srgbClr val="000000">
                        <a:alpha val="100000"/>
                      </a:srgbClr>
                    </a:solidFill>
                    <a:latin typeface="微软雅黑" panose="020B0503020204020204" charset="-122"/>
                    <a:ea typeface="微软雅黑" panose="020B0503020204020204" charset="-122"/>
                    <a:cs typeface="微软雅黑" panose="020B0503020204020204" charset="-122"/>
                  </a:rPr>
                  <a:t>闽建筑〔2024〕5号，规范了工程建设项目业绩信息表的填报、使用和管理，确保业绩的真实性和有效性。</a:t>
                </a:r>
                <a:endParaRPr lang="en-US" sz="1100"/>
              </a:p>
            </p:txBody>
          </p:sp>
          <p:sp>
            <p:nvSpPr>
              <p:cNvPr id="19" name="TextBox 19"/>
              <p:cNvSpPr txBox="1"/>
              <p:nvPr/>
            </p:nvSpPr>
            <p:spPr>
              <a:xfrm>
                <a:off x="5159735" y="2028698"/>
                <a:ext cx="560215" cy="560260"/>
              </a:xfrm>
              <a:prstGeom prst="diamond">
                <a:avLst/>
              </a:prstGeom>
              <a:solidFill>
                <a:srgbClr val="0BB1A9">
                  <a:alpha val="100000"/>
                </a:srgbClr>
              </a:solidFill>
              <a:ln>
                <a:prstDash val="solid"/>
                <a:headEnd type="none"/>
                <a:tailEnd type="none"/>
              </a:ln>
            </p:spPr>
            <p:txBody>
              <a:bodyPr vert="horz" wrap="none" lIns="91440" tIns="45720" rIns="91440" bIns="45720" rtlCol="0" anchor="ctr" anchorCtr="0"/>
              <a:lstStyle/>
              <a:p>
                <a:pPr algn="ctr">
                  <a:lnSpc>
                    <a:spcPct val="108000"/>
                  </a:lnSpc>
                  <a:defRPr/>
                </a:pPr>
                <a:r>
                  <a:rPr lang="en-US" sz="1200" b="1" i="0">
                    <a:solidFill>
                      <a:srgbClr val="FFFFFF">
                        <a:alpha val="100000"/>
                      </a:srgbClr>
                    </a:solidFill>
                    <a:latin typeface="Arial" panose="020B0604020202020204"/>
                    <a:ea typeface="Arial" panose="020B0604020202020204"/>
                    <a:cs typeface="Arial" panose="020B0604020202020204"/>
                  </a:rPr>
                  <a:t>3</a:t>
                </a:r>
                <a:endParaRPr lang="en-US" sz="1100"/>
              </a:p>
            </p:txBody>
          </p:sp>
        </p:grpSp>
        <p:grpSp>
          <p:nvGrpSpPr>
            <p:cNvPr id="20" name="Group 20"/>
            <p:cNvGrpSpPr/>
            <p:nvPr/>
          </p:nvGrpSpPr>
          <p:grpSpPr>
            <a:xfrm rot="0">
              <a:off x="7267754" y="2028698"/>
              <a:ext cx="2048695" cy="4763897"/>
              <a:chOff x="7267754" y="2028698"/>
              <a:chExt cx="2048695" cy="4763897"/>
            </a:xfrm>
          </p:grpSpPr>
          <p:sp>
            <p:nvSpPr>
              <p:cNvPr id="21" name="AutoShape 21"/>
              <p:cNvSpPr/>
              <p:nvPr/>
            </p:nvSpPr>
            <p:spPr>
              <a:xfrm>
                <a:off x="7267754" y="2293620"/>
                <a:ext cx="2048695" cy="3840480"/>
              </a:xfrm>
              <a:prstGeom prst="rect">
                <a:avLst/>
              </a:prstGeom>
              <a:solidFill>
                <a:srgbClr val="0BB1A9">
                  <a:alpha val="14901"/>
                </a:srgbClr>
              </a:solidFill>
              <a:ln>
                <a:prstDash val="solid"/>
                <a:headEnd type="none"/>
                <a:tailEnd type="none"/>
              </a:ln>
            </p:spPr>
          </p:sp>
          <p:sp>
            <p:nvSpPr>
              <p:cNvPr id="22" name="TextBox 22"/>
              <p:cNvSpPr txBox="1"/>
              <p:nvPr/>
            </p:nvSpPr>
            <p:spPr>
              <a:xfrm>
                <a:off x="7370742" y="2687320"/>
                <a:ext cx="1842718" cy="1015563"/>
              </a:xfrm>
              <a:prstGeom prst="rect">
                <a:avLst/>
              </a:prstGeom>
              <a:ln>
                <a:headEnd type="none"/>
                <a:tailEnd type="none"/>
              </a:ln>
            </p:spPr>
            <p:txBody>
              <a:bodyPr vert="horz" wrap="square" lIns="90000" tIns="46800" rIns="90000" bIns="46800" rtlCol="0" anchor="t" anchorCtr="0"/>
              <a:lstStyle/>
              <a:p>
                <a:pPr algn="l">
                  <a:lnSpc>
                    <a:spcPct val="120000"/>
                  </a:lnSpc>
                  <a:defRPr/>
                </a:pPr>
                <a:r>
                  <a:rPr lang="en-US" sz="1600" b="1" i="0">
                    <a:solidFill>
                      <a:srgbClr val="000000">
                        <a:alpha val="100000"/>
                      </a:srgbClr>
                    </a:solidFill>
                    <a:latin typeface="微软雅黑" panose="020B0503020204020204" charset="-122"/>
                    <a:ea typeface="微软雅黑" panose="020B0503020204020204" charset="-122"/>
                    <a:cs typeface="微软雅黑" panose="020B0503020204020204" charset="-122"/>
                  </a:rPr>
                  <a:t>《关于工程建设项目&lt;企业业绩技术指标信息表&gt;&lt;个人业绩信息表&gt;使用及审核管理的通知》</a:t>
                </a:r>
                <a:endParaRPr lang="en-US" sz="1600" b="1" i="0">
                  <a:solidFill>
                    <a:srgbClr val="000000">
                      <a:alpha val="100000"/>
                    </a:srgbClr>
                  </a:solidFill>
                  <a:latin typeface="微软雅黑" panose="020B0503020204020204" charset="-122"/>
                  <a:ea typeface="微软雅黑" panose="020B0503020204020204" charset="-122"/>
                  <a:cs typeface="微软雅黑" panose="020B0503020204020204" charset="-122"/>
                </a:endParaRPr>
              </a:p>
            </p:txBody>
          </p:sp>
          <p:sp>
            <p:nvSpPr>
              <p:cNvPr id="23" name="TextBox 23"/>
              <p:cNvSpPr txBox="1"/>
              <p:nvPr/>
            </p:nvSpPr>
            <p:spPr>
              <a:xfrm>
                <a:off x="7319942" y="4495996"/>
                <a:ext cx="1842718" cy="2296599"/>
              </a:xfrm>
              <a:prstGeom prst="rect">
                <a:avLst/>
              </a:prstGeom>
              <a:ln>
                <a:headEnd type="none"/>
                <a:tailEnd type="none"/>
              </a:ln>
            </p:spPr>
            <p:txBody>
              <a:bodyPr vert="horz" wrap="square" lIns="90000" tIns="46800" rIns="90000" bIns="46800" rtlCol="0" anchor="t" anchorCtr="0"/>
              <a:lstStyle/>
              <a:p>
                <a:pPr algn="l">
                  <a:lnSpc>
                    <a:spcPct val="120000"/>
                  </a:lnSpc>
                  <a:defRPr/>
                </a:pPr>
                <a:r>
                  <a:rPr lang="en-US" sz="1200" b="0" i="0">
                    <a:solidFill>
                      <a:srgbClr val="000000">
                        <a:alpha val="100000"/>
                      </a:srgbClr>
                    </a:solidFill>
                    <a:latin typeface="微软雅黑" panose="020B0503020204020204" charset="-122"/>
                    <a:ea typeface="微软雅黑" panose="020B0503020204020204" charset="-122"/>
                    <a:cs typeface="微软雅黑" panose="020B0503020204020204" charset="-122"/>
                  </a:rPr>
                  <a:t>闽建许〔2024〕8号，明确了企业和个人业绩信息的审核标准、程序和方法，是业绩审核的核心依据。</a:t>
                </a:r>
                <a:endParaRPr lang="en-US" sz="1100"/>
              </a:p>
            </p:txBody>
          </p:sp>
          <p:sp>
            <p:nvSpPr>
              <p:cNvPr id="24" name="TextBox 24"/>
              <p:cNvSpPr txBox="1"/>
              <p:nvPr/>
            </p:nvSpPr>
            <p:spPr>
              <a:xfrm>
                <a:off x="7362187" y="2028698"/>
                <a:ext cx="560215" cy="560260"/>
              </a:xfrm>
              <a:prstGeom prst="diamond">
                <a:avLst/>
              </a:prstGeom>
              <a:solidFill>
                <a:srgbClr val="0BB1A9">
                  <a:alpha val="100000"/>
                </a:srgbClr>
              </a:solidFill>
              <a:ln>
                <a:prstDash val="solid"/>
                <a:headEnd type="none"/>
                <a:tailEnd type="none"/>
              </a:ln>
            </p:spPr>
            <p:txBody>
              <a:bodyPr vert="horz" wrap="none" lIns="91440" tIns="45720" rIns="91440" bIns="45720" rtlCol="0" anchor="ctr" anchorCtr="0"/>
              <a:lstStyle/>
              <a:p>
                <a:pPr algn="ctr">
                  <a:lnSpc>
                    <a:spcPct val="108000"/>
                  </a:lnSpc>
                  <a:defRPr/>
                </a:pPr>
                <a:r>
                  <a:rPr lang="en-US" sz="1200" b="1" i="0">
                    <a:solidFill>
                      <a:srgbClr val="FFFFFF">
                        <a:alpha val="100000"/>
                      </a:srgbClr>
                    </a:solidFill>
                    <a:latin typeface="Arial" panose="020B0604020202020204"/>
                    <a:ea typeface="Arial" panose="020B0604020202020204"/>
                    <a:cs typeface="Arial" panose="020B0604020202020204"/>
                  </a:rPr>
                  <a:t>4</a:t>
                </a:r>
                <a:endParaRPr lang="en-US" sz="1100"/>
              </a:p>
            </p:txBody>
          </p:sp>
        </p:grpSp>
        <p:grpSp>
          <p:nvGrpSpPr>
            <p:cNvPr id="25" name="Group 25"/>
            <p:cNvGrpSpPr/>
            <p:nvPr/>
          </p:nvGrpSpPr>
          <p:grpSpPr>
            <a:xfrm rot="0">
              <a:off x="9470205" y="2028698"/>
              <a:ext cx="2048695" cy="4655312"/>
              <a:chOff x="9470205" y="2028698"/>
              <a:chExt cx="2048695" cy="4655312"/>
            </a:xfrm>
          </p:grpSpPr>
          <p:sp>
            <p:nvSpPr>
              <p:cNvPr id="26" name="AutoShape 26"/>
              <p:cNvSpPr/>
              <p:nvPr/>
            </p:nvSpPr>
            <p:spPr>
              <a:xfrm>
                <a:off x="9470205" y="2293620"/>
                <a:ext cx="2048695" cy="3840480"/>
              </a:xfrm>
              <a:prstGeom prst="rect">
                <a:avLst/>
              </a:prstGeom>
              <a:solidFill>
                <a:srgbClr val="0BB1A9">
                  <a:alpha val="14901"/>
                </a:srgbClr>
              </a:solidFill>
              <a:ln>
                <a:prstDash val="solid"/>
                <a:headEnd type="none"/>
                <a:tailEnd type="none"/>
              </a:ln>
            </p:spPr>
          </p:sp>
          <p:sp>
            <p:nvSpPr>
              <p:cNvPr id="27" name="TextBox 27"/>
              <p:cNvSpPr txBox="1"/>
              <p:nvPr/>
            </p:nvSpPr>
            <p:spPr>
              <a:xfrm>
                <a:off x="9573193" y="2687320"/>
                <a:ext cx="1842718" cy="1015563"/>
              </a:xfrm>
              <a:prstGeom prst="rect">
                <a:avLst/>
              </a:prstGeom>
              <a:ln>
                <a:headEnd type="none"/>
                <a:tailEnd type="none"/>
              </a:ln>
            </p:spPr>
            <p:txBody>
              <a:bodyPr vert="horz" wrap="square" lIns="90000" tIns="46800" rIns="90000" bIns="46800" rtlCol="0" anchor="t" anchorCtr="0"/>
              <a:lstStyle/>
              <a:p>
                <a:pPr algn="l">
                  <a:lnSpc>
                    <a:spcPct val="120000"/>
                  </a:lnSpc>
                  <a:defRPr/>
                </a:pPr>
                <a:r>
                  <a:rPr lang="en-US" sz="1600" b="1" i="0">
                    <a:solidFill>
                      <a:srgbClr val="000000">
                        <a:alpha val="100000"/>
                      </a:srgbClr>
                    </a:solidFill>
                    <a:latin typeface="微软雅黑" panose="020B0503020204020204" charset="-122"/>
                    <a:ea typeface="微软雅黑" panose="020B0503020204020204" charset="-122"/>
                    <a:cs typeface="微软雅黑" panose="020B0503020204020204" charset="-122"/>
                  </a:rPr>
                  <a:t>《关于进一步明确建设工程企业资质审批业绩信息认定等有关事项的通知》</a:t>
                </a:r>
                <a:endParaRPr lang="en-US" sz="1600" b="1" i="0">
                  <a:solidFill>
                    <a:srgbClr val="000000">
                      <a:alpha val="100000"/>
                    </a:srgbClr>
                  </a:solidFill>
                  <a:latin typeface="微软雅黑" panose="020B0503020204020204" charset="-122"/>
                  <a:ea typeface="微软雅黑" panose="020B0503020204020204" charset="-122"/>
                  <a:cs typeface="微软雅黑" panose="020B0503020204020204" charset="-122"/>
                </a:endParaRPr>
              </a:p>
            </p:txBody>
          </p:sp>
          <p:sp>
            <p:nvSpPr>
              <p:cNvPr id="28" name="TextBox 28"/>
              <p:cNvSpPr txBox="1"/>
              <p:nvPr/>
            </p:nvSpPr>
            <p:spPr>
              <a:xfrm>
                <a:off x="9470958" y="4387411"/>
                <a:ext cx="1842718" cy="2296599"/>
              </a:xfrm>
              <a:prstGeom prst="rect">
                <a:avLst/>
              </a:prstGeom>
              <a:ln>
                <a:headEnd type="none"/>
                <a:tailEnd type="none"/>
              </a:ln>
            </p:spPr>
            <p:txBody>
              <a:bodyPr vert="horz" wrap="square" lIns="90000" tIns="46800" rIns="90000" bIns="46800" rtlCol="0" anchor="t" anchorCtr="0"/>
              <a:lstStyle/>
              <a:p>
                <a:pPr algn="l">
                  <a:lnSpc>
                    <a:spcPct val="120000"/>
                  </a:lnSpc>
                  <a:defRPr/>
                </a:pPr>
                <a:r>
                  <a:rPr lang="en-US" sz="1200" b="0" i="0">
                    <a:solidFill>
                      <a:srgbClr val="000000">
                        <a:alpha val="100000"/>
                      </a:srgbClr>
                    </a:solidFill>
                    <a:latin typeface="微软雅黑" panose="020B0503020204020204" charset="-122"/>
                    <a:ea typeface="微软雅黑" panose="020B0503020204020204" charset="-122"/>
                    <a:cs typeface="微软雅黑" panose="020B0503020204020204" charset="-122"/>
                  </a:rPr>
                  <a:t>闽建许函〔2024〕161号，对资质审批中业绩信息的认定标准、特殊情况处理等进行了补充说明和明确。</a:t>
                </a:r>
                <a:endParaRPr lang="en-US" sz="1100"/>
              </a:p>
            </p:txBody>
          </p:sp>
          <p:sp>
            <p:nvSpPr>
              <p:cNvPr id="29" name="TextBox 29"/>
              <p:cNvSpPr txBox="1"/>
              <p:nvPr/>
            </p:nvSpPr>
            <p:spPr>
              <a:xfrm>
                <a:off x="9564638" y="2028698"/>
                <a:ext cx="560215" cy="560260"/>
              </a:xfrm>
              <a:prstGeom prst="diamond">
                <a:avLst/>
              </a:prstGeom>
              <a:solidFill>
                <a:srgbClr val="0BB1A9">
                  <a:alpha val="100000"/>
                </a:srgbClr>
              </a:solidFill>
              <a:ln>
                <a:prstDash val="solid"/>
                <a:headEnd type="none"/>
                <a:tailEnd type="none"/>
              </a:ln>
            </p:spPr>
            <p:txBody>
              <a:bodyPr vert="horz" wrap="none" lIns="91440" tIns="45720" rIns="91440" bIns="45720" rtlCol="0" anchor="ctr" anchorCtr="0"/>
              <a:lstStyle/>
              <a:p>
                <a:pPr algn="ctr">
                  <a:lnSpc>
                    <a:spcPct val="108000"/>
                  </a:lnSpc>
                  <a:defRPr/>
                </a:pPr>
                <a:r>
                  <a:rPr lang="en-US" sz="1200" b="1" i="0">
                    <a:solidFill>
                      <a:srgbClr val="FFFFFF">
                        <a:alpha val="100000"/>
                      </a:srgbClr>
                    </a:solidFill>
                    <a:latin typeface="Arial" panose="020B0604020202020204"/>
                    <a:ea typeface="Arial" panose="020B0604020202020204"/>
                    <a:cs typeface="Arial" panose="020B0604020202020204"/>
                  </a:rPr>
                  <a:t>5</a:t>
                </a:r>
                <a:endParaRPr lang="en-US" sz="1100"/>
              </a:p>
            </p:txBody>
          </p:sp>
        </p:grpSp>
      </p:grpSp>
      <p:sp>
        <p:nvSpPr>
          <p:cNvPr id="30" name="TextBox 30"/>
          <p:cNvSpPr txBox="1"/>
          <p:nvPr/>
        </p:nvSpPr>
        <p:spPr>
          <a:xfrm>
            <a:off x="660400" y="128587"/>
            <a:ext cx="10858500" cy="900112"/>
          </a:xfrm>
          <a:prstGeom prst="rect">
            <a:avLst/>
          </a:prstGeom>
          <a:ln>
            <a:headEnd type="none"/>
            <a:tailEnd type="none"/>
          </a:ln>
        </p:spPr>
        <p:txBody>
          <a:bodyPr vert="horz" wrap="square" lIns="91440" tIns="45720" rIns="91440" bIns="45720" rtlCol="0" anchor="b" anchorCtr="0"/>
          <a:lstStyle/>
          <a:p>
            <a:pPr algn="l">
              <a:lnSpc>
                <a:spcPct val="100000"/>
              </a:lnSpc>
              <a:spcBef>
                <a:spcPts val="0"/>
              </a:spcBef>
              <a:defRPr/>
            </a:pPr>
            <a:r>
              <a:rPr lang="en-US" sz="2800" b="1" i="0">
                <a:solidFill>
                  <a:srgbClr val="000000">
                    <a:alpha val="100000"/>
                  </a:srgbClr>
                </a:solidFill>
                <a:latin typeface="微软雅黑" panose="020B0503020204020204" charset="-122"/>
                <a:ea typeface="微软雅黑" panose="020B0503020204020204" charset="-122"/>
                <a:cs typeface="微软雅黑" panose="020B0503020204020204" charset="-122"/>
              </a:rPr>
              <a:t>省级配套文件</a:t>
            </a:r>
            <a:endParaRPr lang="en-US" sz="11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083300" y="2051895"/>
            <a:ext cx="5435600" cy="1371600"/>
          </a:xfrm>
          <a:prstGeom prst="rect">
            <a:avLst/>
          </a:prstGeom>
          <a:ln>
            <a:headEnd type="none"/>
            <a:tailEnd type="none"/>
          </a:ln>
        </p:spPr>
        <p:txBody>
          <a:bodyPr vert="horz" wrap="square" lIns="91440" tIns="45720" rIns="91440" bIns="45720" rtlCol="0" anchor="b" anchorCtr="0"/>
          <a:lstStyle/>
          <a:p>
            <a:pPr algn="r">
              <a:lnSpc>
                <a:spcPct val="100000"/>
              </a:lnSpc>
              <a:spcBef>
                <a:spcPts val="0"/>
              </a:spcBef>
              <a:defRPr/>
            </a:pPr>
            <a:r>
              <a:rPr lang="en-US" sz="3600" b="1" i="0">
                <a:solidFill>
                  <a:srgbClr val="000000">
                    <a:alpha val="100000"/>
                  </a:srgbClr>
                </a:solidFill>
                <a:latin typeface="微软雅黑" panose="020B0503020204020204" charset="-122"/>
                <a:ea typeface="微软雅黑" panose="020B0503020204020204" charset="-122"/>
                <a:cs typeface="微软雅黑" panose="020B0503020204020204" charset="-122"/>
              </a:rPr>
              <a:t>申请材料审查要点</a:t>
            </a:r>
            <a:endParaRPr lang="en-US" sz="1100"/>
          </a:p>
        </p:txBody>
      </p:sp>
      <p:sp>
        <p:nvSpPr>
          <p:cNvPr id="3" name="TextBox 3"/>
          <p:cNvSpPr txBox="1"/>
          <p:nvPr/>
        </p:nvSpPr>
        <p:spPr>
          <a:xfrm>
            <a:off x="6083300" y="3429000"/>
            <a:ext cx="5435600" cy="1371600"/>
          </a:xfrm>
          <a:prstGeom prst="rect">
            <a:avLst/>
          </a:prstGeom>
          <a:ln>
            <a:headEnd type="none"/>
            <a:tailEnd type="none"/>
          </a:ln>
        </p:spPr>
        <p:txBody>
          <a:bodyPr vert="horz" wrap="square" lIns="91440" tIns="45720" rIns="91440" bIns="45720" rtlCol="0" anchor="t" anchorCtr="0"/>
          <a:lstStyle/>
          <a:p>
            <a:pPr algn="r">
              <a:lnSpc>
                <a:spcPct val="120000"/>
              </a:lnSpc>
              <a:spcBef>
                <a:spcPts val="1000"/>
              </a:spcBef>
              <a:defRPr/>
            </a:pPr>
            <a:r>
              <a:rPr lang="en-US" sz="1600" b="0" i="0">
                <a:solidFill>
                  <a:srgbClr val="000000">
                    <a:alpha val="100000"/>
                  </a:srgbClr>
                </a:solidFill>
                <a:latin typeface="微软雅黑" panose="020B0503020204020204" charset="-122"/>
                <a:ea typeface="微软雅黑" panose="020B0503020204020204" charset="-122"/>
                <a:cs typeface="微软雅黑" panose="020B0503020204020204" charset="-122"/>
              </a:rPr>
              <a:t>聚焦企业净资产、技术装备、人员社保及业绩证明等关键申请材料，明确审核标准与注意事项，确保申报材料真实有效。</a:t>
            </a:r>
            <a:endParaRPr lang="en-US" sz="1100"/>
          </a:p>
        </p:txBody>
      </p:sp>
      <p:sp>
        <p:nvSpPr>
          <p:cNvPr id="4" name="TextBox 4"/>
          <p:cNvSpPr txBox="1"/>
          <p:nvPr/>
        </p:nvSpPr>
        <p:spPr>
          <a:xfrm>
            <a:off x="7861300" y="6409690"/>
            <a:ext cx="3657600" cy="274320"/>
          </a:xfrm>
          <a:prstGeom prst="rect">
            <a:avLst/>
          </a:prstGeom>
          <a:ln>
            <a:headEnd type="none"/>
            <a:tailEnd type="none"/>
          </a:ln>
        </p:spPr>
        <p:txBody>
          <a:bodyPr vert="horz" wrap="square" lIns="91440" tIns="45720" rIns="91440" bIns="45720" rtlCol="0" anchor="ctr" anchorCtr="0"/>
          <a:lstStyle/>
          <a:p>
            <a:pPr algn="r">
              <a:defRPr/>
            </a:pPr>
            <a:r>
              <a:rPr lang="en-US" sz="1000" b="0" i="0">
                <a:solidFill>
                  <a:srgbClr val="000000">
                    <a:alpha val="100000"/>
                  </a:srgbClr>
                </a:solidFill>
                <a:latin typeface="Arial" panose="020B0604020202020204"/>
                <a:ea typeface="Arial" panose="020B0604020202020204"/>
                <a:cs typeface="Arial" panose="020B0604020202020204"/>
              </a:rPr>
              <a:t>3</a:t>
            </a:r>
            <a:endParaRPr lang="en-US" sz="11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30e60f69-1441-43e6-8d68-e18cff1f76eb"/>
          <p:cNvSpPr txBox="1"/>
          <p:nvPr/>
        </p:nvSpPr>
        <p:spPr>
          <a:xfrm>
            <a:off x="7861300" y="6409690"/>
            <a:ext cx="3657600" cy="274320"/>
          </a:xfrm>
          <a:prstGeom prst="rect">
            <a:avLst/>
          </a:prstGeom>
          <a:ln>
            <a:headEnd type="none"/>
            <a:tailEnd type="none"/>
          </a:ln>
        </p:spPr>
        <p:txBody>
          <a:bodyPr vert="horz" wrap="square" lIns="91440" tIns="45720" rIns="91440" bIns="45720" rtlCol="0" anchor="ctr" anchorCtr="0"/>
          <a:lstStyle/>
          <a:p>
            <a:pPr algn="r">
              <a:defRPr/>
            </a:pPr>
            <a:r>
              <a:rPr lang="en-US" sz="1000" b="0" i="0">
                <a:solidFill>
                  <a:srgbClr val="000000">
                    <a:alpha val="100000"/>
                  </a:srgbClr>
                </a:solidFill>
                <a:latin typeface="Arial" panose="020B0604020202020204"/>
                <a:ea typeface="Arial" panose="020B0604020202020204"/>
                <a:cs typeface="Arial" panose="020B0604020202020204"/>
              </a:rPr>
              <a:t>4</a:t>
            </a:r>
            <a:endParaRPr lang="en-US" sz="1100"/>
          </a:p>
        </p:txBody>
      </p:sp>
      <p:sp>
        <p:nvSpPr>
          <p:cNvPr id="4" name="AutoShape 4"/>
          <p:cNvSpPr/>
          <p:nvPr/>
        </p:nvSpPr>
        <p:spPr>
          <a:xfrm flipH="1">
            <a:off x="3965575" y="2476500"/>
            <a:ext cx="1800225" cy="3674110"/>
          </a:xfrm>
          <a:prstGeom prst="rect">
            <a:avLst/>
          </a:prstGeom>
          <a:ln w="6350">
            <a:noFill/>
            <a:prstDash val="sysDot"/>
            <a:headEnd type="none"/>
            <a:tailEnd type="none"/>
          </a:ln>
        </p:spPr>
        <p:txBody>
          <a:bodyPr/>
          <a:p>
            <a:endParaRPr lang="zh-CN" altLang="en-US"/>
          </a:p>
        </p:txBody>
      </p:sp>
      <p:sp>
        <p:nvSpPr>
          <p:cNvPr id="5" name="TextBox 5"/>
          <p:cNvSpPr txBox="1"/>
          <p:nvPr/>
        </p:nvSpPr>
        <p:spPr>
          <a:xfrm>
            <a:off x="330200" y="1130935"/>
            <a:ext cx="10858500" cy="698500"/>
          </a:xfrm>
          <a:prstGeom prst="rect">
            <a:avLst/>
          </a:prstGeom>
          <a:ln>
            <a:headEnd type="none" w="med" len="med"/>
            <a:tailEnd type="none" w="med" len="med"/>
          </a:ln>
        </p:spPr>
        <p:style>
          <a:lnRef idx="0">
            <a:srgbClr val="FFFFFF"/>
          </a:lnRef>
          <a:fillRef idx="1">
            <a:schemeClr val="accent5"/>
          </a:fillRef>
          <a:effectRef idx="0">
            <a:srgbClr val="FFFFFF"/>
          </a:effectRef>
          <a:fontRef idx="minor">
            <a:schemeClr val="lt1"/>
          </a:fontRef>
        </p:style>
        <p:txBody>
          <a:bodyPr vert="horz" wrap="square" lIns="91440" tIns="45720" rIns="91440" bIns="45720" rtlCol="0" anchor="ctr" anchorCtr="0"/>
          <a:lstStyle/>
          <a:p>
            <a:pPr algn="l">
              <a:defRPr/>
            </a:pPr>
            <a:r>
              <a:rPr lang="en-US" sz="2400" b="1" i="0">
                <a:solidFill>
                  <a:srgbClr val="FFFFFF">
                    <a:alpha val="100000"/>
                  </a:srgbClr>
                </a:solidFill>
                <a:latin typeface="微软雅黑" panose="020B0503020204020204" charset="-122"/>
                <a:ea typeface="微软雅黑" panose="020B0503020204020204" charset="-122"/>
                <a:cs typeface="微软雅黑" panose="020B0503020204020204" charset="-122"/>
              </a:rPr>
              <a:t>以“所有者权益”为核心，实行“首次认资本、后续认报表、多项取最高”的考核原则。</a:t>
            </a:r>
            <a:endParaRPr lang="en-US" sz="1100"/>
          </a:p>
        </p:txBody>
      </p:sp>
      <p:grpSp>
        <p:nvGrpSpPr>
          <p:cNvPr id="6" name="Group 6"/>
          <p:cNvGrpSpPr/>
          <p:nvPr/>
        </p:nvGrpSpPr>
        <p:grpSpPr>
          <a:xfrm rot="0">
            <a:off x="397510" y="1941830"/>
            <a:ext cx="1736725" cy="4208780"/>
            <a:chOff x="727657" y="1331498"/>
            <a:chExt cx="1736501" cy="4208877"/>
          </a:xfrm>
        </p:grpSpPr>
        <p:sp>
          <p:nvSpPr>
            <p:cNvPr id="7" name="TextBox 7"/>
            <p:cNvSpPr txBox="1"/>
            <p:nvPr/>
          </p:nvSpPr>
          <p:spPr>
            <a:xfrm>
              <a:off x="727658" y="3041879"/>
              <a:ext cx="1736500" cy="2498496"/>
            </a:xfrm>
            <a:prstGeom prst="rect">
              <a:avLst/>
            </a:prstGeom>
            <a:ln>
              <a:headEnd type="none"/>
              <a:tailEnd type="none"/>
            </a:ln>
          </p:spPr>
          <p:txBody>
            <a:bodyPr vert="horz" wrap="square" lIns="91440" tIns="45720" rIns="91440" bIns="45720" rtlCol="0" anchor="t" anchorCtr="0"/>
            <a:lstStyle/>
            <a:p>
              <a:pPr algn="l">
                <a:lnSpc>
                  <a:spcPct val="120000"/>
                </a:lnSpc>
                <a:defRPr/>
              </a:pPr>
              <a:r>
                <a:rPr lang="en-US" sz="1200">
                  <a:solidFill>
                    <a:schemeClr val="tx1">
                      <a:alpha val="100000"/>
                    </a:schemeClr>
                  </a:solidFill>
                  <a:latin typeface="国标黑体" panose="02000500000000000000" charset="-122"/>
                  <a:ea typeface="国标黑体" panose="02000500000000000000" charset="-122"/>
                  <a:cs typeface="国标黑体" panose="02000500000000000000" charset="-122"/>
                  <a:sym typeface="+mn-ea"/>
                </a:rPr>
                <a:t>企业净资产以申请资质前一年度或当期</a:t>
              </a:r>
              <a:r>
                <a:rPr lang="zh-CN" altLang="en-US" sz="1200">
                  <a:solidFill>
                    <a:schemeClr val="tx1">
                      <a:alpha val="100000"/>
                    </a:schemeClr>
                  </a:solidFill>
                  <a:latin typeface="国标黑体" panose="02000500000000000000" charset="-122"/>
                  <a:ea typeface="国标黑体" panose="02000500000000000000" charset="-122"/>
                  <a:cs typeface="国标黑体" panose="02000500000000000000" charset="-122"/>
                  <a:sym typeface="+mn-ea"/>
                </a:rPr>
                <a:t>（是指不含提交申请当月的最近一个会计期间）</a:t>
              </a:r>
              <a:r>
                <a:rPr lang="en-US" sz="1200">
                  <a:solidFill>
                    <a:schemeClr val="tx1">
                      <a:alpha val="100000"/>
                    </a:schemeClr>
                  </a:solidFill>
                  <a:latin typeface="国标黑体" panose="02000500000000000000" charset="-122"/>
                  <a:ea typeface="国标黑体" panose="02000500000000000000" charset="-122"/>
                  <a:cs typeface="国标黑体" panose="02000500000000000000" charset="-122"/>
                  <a:sym typeface="+mn-ea"/>
                </a:rPr>
                <a:t>财务报表中的“所有者权益”指标为准</a:t>
              </a:r>
              <a:r>
                <a:rPr lang="zh-CN" altLang="en-US" sz="1200">
                  <a:solidFill>
                    <a:schemeClr val="tx1">
                      <a:alpha val="100000"/>
                    </a:schemeClr>
                  </a:solidFill>
                  <a:latin typeface="国标黑体" panose="02000500000000000000" charset="-122"/>
                  <a:ea typeface="国标黑体" panose="02000500000000000000" charset="-122"/>
                  <a:cs typeface="国标黑体" panose="02000500000000000000" charset="-122"/>
                  <a:sym typeface="+mn-ea"/>
                </a:rPr>
                <a:t>（以受理之日为准考核）</a:t>
              </a:r>
              <a:r>
                <a:rPr lang="en-US" sz="1200">
                  <a:solidFill>
                    <a:schemeClr val="tx1">
                      <a:alpha val="100000"/>
                    </a:schemeClr>
                  </a:solidFill>
                  <a:latin typeface="国标黑体" panose="02000500000000000000" charset="-122"/>
                  <a:ea typeface="国标黑体" panose="02000500000000000000" charset="-122"/>
                  <a:cs typeface="国标黑体" panose="02000500000000000000" charset="-122"/>
                  <a:sym typeface="+mn-ea"/>
                </a:rPr>
                <a:t>，首次申请以营业执照注册资本为准。</a:t>
              </a:r>
              <a:endParaRPr lang="en-US" sz="1200">
                <a:solidFill>
                  <a:schemeClr val="tx1"/>
                </a:solidFill>
                <a:latin typeface="国标黑体" panose="02000500000000000000" charset="-122"/>
                <a:ea typeface="国标黑体" panose="02000500000000000000" charset="-122"/>
                <a:cs typeface="国标黑体" panose="02000500000000000000" charset="-122"/>
              </a:endParaRPr>
            </a:p>
            <a:p>
              <a:pPr algn="l">
                <a:lnSpc>
                  <a:spcPct val="120000"/>
                </a:lnSpc>
                <a:defRPr/>
              </a:pPr>
              <a:endParaRPr lang="en-US" sz="1200">
                <a:solidFill>
                  <a:schemeClr val="tx1"/>
                </a:solidFill>
                <a:latin typeface="国标黑体" panose="02000500000000000000" charset="-122"/>
                <a:ea typeface="国标黑体" panose="02000500000000000000" charset="-122"/>
                <a:cs typeface="国标黑体" panose="02000500000000000000" charset="-122"/>
              </a:endParaRPr>
            </a:p>
          </p:txBody>
        </p:sp>
        <p:sp>
          <p:nvSpPr>
            <p:cNvPr id="8" name="TextBox 8"/>
            <p:cNvSpPr txBox="1"/>
            <p:nvPr/>
          </p:nvSpPr>
          <p:spPr>
            <a:xfrm>
              <a:off x="727657" y="2023533"/>
              <a:ext cx="1736498" cy="1018349"/>
            </a:xfrm>
            <a:prstGeom prst="rect">
              <a:avLst/>
            </a:prstGeom>
            <a:ln>
              <a:headEnd type="none"/>
              <a:tailEnd type="none"/>
            </a:ln>
          </p:spPr>
          <p:txBody>
            <a:bodyPr vert="horz" wrap="square" lIns="91440" tIns="45720" rIns="91440" bIns="45720" rtlCol="0" anchor="t" anchorCtr="0"/>
            <a:lstStyle/>
            <a:p>
              <a:pPr algn="l">
                <a:lnSpc>
                  <a:spcPct val="120000"/>
                </a:lnSpc>
                <a:defRPr/>
              </a:pPr>
              <a:r>
                <a:rPr lang="en-US" sz="1800" b="1" i="0">
                  <a:solidFill>
                    <a:srgbClr val="000000">
                      <a:alpha val="100000"/>
                    </a:srgbClr>
                  </a:solidFill>
                  <a:latin typeface="微软雅黑" panose="020B0503020204020204" charset="-122"/>
                  <a:ea typeface="微软雅黑" panose="020B0503020204020204" charset="-122"/>
                  <a:cs typeface="微软雅黑" panose="020B0503020204020204" charset="-122"/>
                </a:rPr>
                <a:t>考核指标认定</a:t>
              </a:r>
              <a:endParaRPr lang="en-US" sz="1100"/>
            </a:p>
          </p:txBody>
        </p:sp>
        <p:sp>
          <p:nvSpPr>
            <p:cNvPr id="9" name="TextBox 9"/>
            <p:cNvSpPr txBox="1"/>
            <p:nvPr/>
          </p:nvSpPr>
          <p:spPr>
            <a:xfrm>
              <a:off x="727658" y="1331498"/>
              <a:ext cx="1736498" cy="490837"/>
            </a:xfrm>
            <a:prstGeom prst="rect">
              <a:avLst/>
            </a:prstGeom>
            <a:ln>
              <a:headEnd type="none"/>
              <a:tailEnd type="none"/>
            </a:ln>
          </p:spPr>
          <p:txBody>
            <a:bodyPr vert="horz" wrap="none" lIns="91440" tIns="45720" rIns="91440" bIns="45720" rtlCol="0" anchor="b" anchorCtr="0"/>
            <a:lstStyle/>
            <a:p>
              <a:pPr algn="l">
                <a:lnSpc>
                  <a:spcPct val="99000"/>
                </a:lnSpc>
                <a:defRPr/>
              </a:pPr>
              <a:r>
                <a:rPr lang="en-US" sz="2600" b="1" i="0">
                  <a:solidFill>
                    <a:srgbClr val="0BB1A9">
                      <a:alpha val="100000"/>
                    </a:srgbClr>
                  </a:solidFill>
                  <a:latin typeface="Arial" panose="020B0604020202020204"/>
                  <a:ea typeface="Arial" panose="020B0604020202020204"/>
                  <a:cs typeface="Arial" panose="020B0604020202020204"/>
                </a:rPr>
                <a:t>1</a:t>
              </a:r>
              <a:endParaRPr lang="en-US" sz="1100"/>
            </a:p>
          </p:txBody>
        </p:sp>
      </p:grpSp>
      <p:grpSp>
        <p:nvGrpSpPr>
          <p:cNvPr id="10" name="Group 10"/>
          <p:cNvGrpSpPr/>
          <p:nvPr/>
        </p:nvGrpSpPr>
        <p:grpSpPr>
          <a:xfrm rot="0">
            <a:off x="2197735" y="1941830"/>
            <a:ext cx="1736725" cy="4208780"/>
            <a:chOff x="2077579" y="1331498"/>
            <a:chExt cx="1736501" cy="4208877"/>
          </a:xfrm>
        </p:grpSpPr>
        <p:sp>
          <p:nvSpPr>
            <p:cNvPr id="11" name="TextBox 11"/>
            <p:cNvSpPr txBox="1"/>
            <p:nvPr/>
          </p:nvSpPr>
          <p:spPr>
            <a:xfrm>
              <a:off x="2077580" y="3041879"/>
              <a:ext cx="1736500" cy="2498496"/>
            </a:xfrm>
            <a:prstGeom prst="rect">
              <a:avLst/>
            </a:prstGeom>
            <a:ln>
              <a:headEnd type="none"/>
              <a:tailEnd type="none"/>
            </a:ln>
          </p:spPr>
          <p:txBody>
            <a:bodyPr vert="horz" wrap="square" lIns="91440" tIns="45720" rIns="91440" bIns="45720" rtlCol="0" anchor="t" anchorCtr="0"/>
            <a:lstStyle/>
            <a:p>
              <a:pPr algn="l">
                <a:lnSpc>
                  <a:spcPct val="120000"/>
                </a:lnSpc>
                <a:defRPr/>
              </a:pPr>
              <a:r>
                <a:rPr lang="en-US" sz="1200">
                  <a:solidFill>
                    <a:srgbClr val="000000">
                      <a:alpha val="100000"/>
                    </a:srgbClr>
                  </a:solidFill>
                  <a:latin typeface="国标黑体" panose="02000500000000000000" charset="-122"/>
                  <a:ea typeface="国标黑体" panose="02000500000000000000" charset="-122"/>
                  <a:cs typeface="微软雅黑" panose="020B0503020204020204" charset="-122"/>
                  <a:sym typeface="+mn-ea"/>
                </a:rPr>
                <a:t>企业申请多项资质时，净资产不累加计算，按所申请资质</a:t>
              </a:r>
              <a:r>
                <a:rPr lang="zh-CN" altLang="en-US" sz="1200">
                  <a:solidFill>
                    <a:srgbClr val="000000">
                      <a:alpha val="100000"/>
                    </a:srgbClr>
                  </a:solidFill>
                  <a:latin typeface="国标黑体" panose="02000500000000000000" charset="-122"/>
                  <a:ea typeface="国标黑体" panose="02000500000000000000" charset="-122"/>
                  <a:cs typeface="微软雅黑" panose="020B0503020204020204" charset="-122"/>
                  <a:sym typeface="+mn-ea"/>
                </a:rPr>
                <a:t>和已拥有资质对净资产指标</a:t>
              </a:r>
              <a:r>
                <a:rPr lang="en-US" sz="1200">
                  <a:solidFill>
                    <a:srgbClr val="000000">
                      <a:alpha val="100000"/>
                    </a:srgbClr>
                  </a:solidFill>
                  <a:latin typeface="国标黑体" panose="02000500000000000000" charset="-122"/>
                  <a:ea typeface="国标黑体" panose="02000500000000000000" charset="-122"/>
                  <a:cs typeface="微软雅黑" panose="020B0503020204020204" charset="-122"/>
                  <a:sym typeface="+mn-ea"/>
                </a:rPr>
                <a:t>要求的最高值进行考核。</a:t>
              </a:r>
              <a:endParaRPr lang="en-US" sz="1100">
                <a:latin typeface="国标黑体" panose="02000500000000000000" charset="-122"/>
                <a:ea typeface="国标黑体" panose="02000500000000000000" charset="-122"/>
              </a:endParaRPr>
            </a:p>
          </p:txBody>
        </p:sp>
        <p:sp>
          <p:nvSpPr>
            <p:cNvPr id="12" name="TextBox 12"/>
            <p:cNvSpPr txBox="1"/>
            <p:nvPr/>
          </p:nvSpPr>
          <p:spPr>
            <a:xfrm>
              <a:off x="2077579" y="2023533"/>
              <a:ext cx="1736498" cy="1018349"/>
            </a:xfrm>
            <a:prstGeom prst="rect">
              <a:avLst/>
            </a:prstGeom>
            <a:ln>
              <a:headEnd type="none"/>
              <a:tailEnd type="none"/>
            </a:ln>
          </p:spPr>
          <p:txBody>
            <a:bodyPr vert="horz" wrap="square" lIns="91440" tIns="45720" rIns="91440" bIns="45720" rtlCol="0" anchor="t" anchorCtr="0"/>
            <a:lstStyle/>
            <a:p>
              <a:pPr algn="l">
                <a:lnSpc>
                  <a:spcPct val="120000"/>
                </a:lnSpc>
                <a:defRPr/>
              </a:pPr>
              <a:r>
                <a:rPr lang="en-US" sz="1800" b="1" i="0">
                  <a:solidFill>
                    <a:srgbClr val="000000">
                      <a:alpha val="100000"/>
                    </a:srgbClr>
                  </a:solidFill>
                  <a:latin typeface="微软雅黑" panose="020B0503020204020204" charset="-122"/>
                  <a:ea typeface="微软雅黑" panose="020B0503020204020204" charset="-122"/>
                  <a:cs typeface="微软雅黑" panose="020B0503020204020204" charset="-122"/>
                </a:rPr>
                <a:t>多资质不叠加</a:t>
              </a:r>
              <a:endParaRPr lang="en-US" sz="1100"/>
            </a:p>
          </p:txBody>
        </p:sp>
        <p:sp>
          <p:nvSpPr>
            <p:cNvPr id="13" name="TextBox 13"/>
            <p:cNvSpPr txBox="1"/>
            <p:nvPr/>
          </p:nvSpPr>
          <p:spPr>
            <a:xfrm>
              <a:off x="2077580" y="1331498"/>
              <a:ext cx="1736498" cy="490837"/>
            </a:xfrm>
            <a:prstGeom prst="rect">
              <a:avLst/>
            </a:prstGeom>
            <a:ln>
              <a:headEnd type="none"/>
              <a:tailEnd type="none"/>
            </a:ln>
          </p:spPr>
          <p:txBody>
            <a:bodyPr vert="horz" wrap="none" lIns="91440" tIns="45720" rIns="91440" bIns="45720" rtlCol="0" anchor="b" anchorCtr="0"/>
            <a:lstStyle/>
            <a:p>
              <a:pPr algn="l">
                <a:lnSpc>
                  <a:spcPct val="99000"/>
                </a:lnSpc>
                <a:defRPr/>
              </a:pPr>
              <a:r>
                <a:rPr lang="en-US" sz="2600" b="1" i="0">
                  <a:solidFill>
                    <a:srgbClr val="0BB1A9">
                      <a:alpha val="100000"/>
                    </a:srgbClr>
                  </a:solidFill>
                  <a:latin typeface="Arial" panose="020B0604020202020204"/>
                  <a:ea typeface="Arial" panose="020B0604020202020204"/>
                  <a:cs typeface="Arial" panose="020B0604020202020204"/>
                </a:rPr>
                <a:t>2</a:t>
              </a:r>
              <a:endParaRPr lang="en-US" sz="1100"/>
            </a:p>
          </p:txBody>
        </p:sp>
      </p:grpSp>
      <p:grpSp>
        <p:nvGrpSpPr>
          <p:cNvPr id="14" name="Group 14"/>
          <p:cNvGrpSpPr/>
          <p:nvPr/>
        </p:nvGrpSpPr>
        <p:grpSpPr>
          <a:xfrm rot="0">
            <a:off x="3997325" y="1941830"/>
            <a:ext cx="1736725" cy="4093845"/>
            <a:chOff x="3427501" y="1331498"/>
            <a:chExt cx="1736501" cy="4093740"/>
          </a:xfrm>
        </p:grpSpPr>
        <p:sp>
          <p:nvSpPr>
            <p:cNvPr id="15" name="TextBox 15"/>
            <p:cNvSpPr txBox="1"/>
            <p:nvPr/>
          </p:nvSpPr>
          <p:spPr>
            <a:xfrm>
              <a:off x="3427502" y="3041879"/>
              <a:ext cx="1736500" cy="2383359"/>
            </a:xfrm>
            <a:prstGeom prst="rect">
              <a:avLst/>
            </a:prstGeom>
            <a:ln>
              <a:noFill/>
              <a:headEnd type="none"/>
              <a:tailEnd type="none"/>
            </a:ln>
          </p:spPr>
          <p:txBody>
            <a:bodyPr vert="horz" wrap="square" lIns="91440" tIns="45720" rIns="91440" bIns="45720" rtlCol="0" anchor="t" anchorCtr="0"/>
            <a:lstStyle/>
            <a:p>
              <a:pPr algn="l">
                <a:lnSpc>
                  <a:spcPct val="120000"/>
                </a:lnSpc>
                <a:defRPr/>
              </a:pPr>
              <a:r>
                <a:rPr lang="en-US" sz="1200" i="0" strike="noStrike">
                  <a:solidFill>
                    <a:srgbClr val="000000">
                      <a:alpha val="100000"/>
                    </a:srgbClr>
                  </a:solidFill>
                  <a:latin typeface="国标黑体" panose="02000500000000000000" charset="-122"/>
                  <a:ea typeface="国标黑体" panose="02000500000000000000" charset="-122"/>
                  <a:cs typeface="微软雅黑" panose="020B0503020204020204" charset="-122"/>
                </a:rPr>
                <a:t>申报阶段提交的财务报表时间须正确，陈述环节提交的报表时间应晚于申报阶段。</a:t>
              </a:r>
              <a:endParaRPr lang="en-US" sz="1100">
                <a:latin typeface="国标黑体" panose="02000500000000000000" charset="-122"/>
                <a:ea typeface="国标黑体" panose="02000500000000000000" charset="-122"/>
              </a:endParaRPr>
            </a:p>
          </p:txBody>
        </p:sp>
        <p:sp>
          <p:nvSpPr>
            <p:cNvPr id="16" name="TextBox 16"/>
            <p:cNvSpPr txBox="1"/>
            <p:nvPr/>
          </p:nvSpPr>
          <p:spPr>
            <a:xfrm>
              <a:off x="3427501" y="2023533"/>
              <a:ext cx="1736498" cy="1018349"/>
            </a:xfrm>
            <a:prstGeom prst="rect">
              <a:avLst/>
            </a:prstGeom>
            <a:ln>
              <a:headEnd type="none"/>
              <a:tailEnd type="none"/>
            </a:ln>
          </p:spPr>
          <p:txBody>
            <a:bodyPr vert="horz" wrap="square" lIns="91440" tIns="45720" rIns="91440" bIns="45720" rtlCol="0" anchor="t" anchorCtr="0"/>
            <a:lstStyle/>
            <a:p>
              <a:pPr algn="l">
                <a:lnSpc>
                  <a:spcPct val="120000"/>
                </a:lnSpc>
                <a:defRPr/>
              </a:pPr>
              <a:r>
                <a:rPr lang="en-US" sz="1800" b="1" i="0">
                  <a:solidFill>
                    <a:srgbClr val="000000">
                      <a:alpha val="100000"/>
                    </a:srgbClr>
                  </a:solidFill>
                  <a:latin typeface="微软雅黑" panose="020B0503020204020204" charset="-122"/>
                  <a:ea typeface="微软雅黑" panose="020B0503020204020204" charset="-122"/>
                  <a:cs typeface="微软雅黑" panose="020B0503020204020204" charset="-122"/>
                </a:rPr>
                <a:t>财务报表时效</a:t>
              </a:r>
              <a:endParaRPr lang="en-US" sz="1100"/>
            </a:p>
          </p:txBody>
        </p:sp>
        <p:sp>
          <p:nvSpPr>
            <p:cNvPr id="17" name="TextBox 17"/>
            <p:cNvSpPr txBox="1"/>
            <p:nvPr/>
          </p:nvSpPr>
          <p:spPr>
            <a:xfrm>
              <a:off x="3427502" y="1331498"/>
              <a:ext cx="1736498" cy="490837"/>
            </a:xfrm>
            <a:prstGeom prst="rect">
              <a:avLst/>
            </a:prstGeom>
            <a:ln>
              <a:headEnd type="none"/>
              <a:tailEnd type="none"/>
            </a:ln>
          </p:spPr>
          <p:txBody>
            <a:bodyPr vert="horz" wrap="none" lIns="91440" tIns="45720" rIns="91440" bIns="45720" rtlCol="0" anchor="b" anchorCtr="0"/>
            <a:lstStyle/>
            <a:p>
              <a:pPr algn="l">
                <a:lnSpc>
                  <a:spcPct val="99000"/>
                </a:lnSpc>
                <a:defRPr/>
              </a:pPr>
              <a:r>
                <a:rPr lang="en-US" sz="2600" b="1" i="0">
                  <a:solidFill>
                    <a:srgbClr val="0BB1A9">
                      <a:alpha val="100000"/>
                    </a:srgbClr>
                  </a:solidFill>
                  <a:latin typeface="Arial" panose="020B0604020202020204"/>
                  <a:ea typeface="Arial" panose="020B0604020202020204"/>
                  <a:cs typeface="Arial" panose="020B0604020202020204"/>
                </a:rPr>
                <a:t>3</a:t>
              </a:r>
              <a:endParaRPr lang="en-US" sz="1100"/>
            </a:p>
          </p:txBody>
        </p:sp>
      </p:grpSp>
      <p:grpSp>
        <p:nvGrpSpPr>
          <p:cNvPr id="18" name="Group 18"/>
          <p:cNvGrpSpPr/>
          <p:nvPr/>
        </p:nvGrpSpPr>
        <p:grpSpPr>
          <a:xfrm rot="0">
            <a:off x="5797550" y="1941830"/>
            <a:ext cx="1800225" cy="4208780"/>
            <a:chOff x="4777423" y="1331498"/>
            <a:chExt cx="1799999" cy="4208877"/>
          </a:xfrm>
        </p:grpSpPr>
        <p:sp>
          <p:nvSpPr>
            <p:cNvPr id="19" name="TextBox 19"/>
            <p:cNvSpPr txBox="1"/>
            <p:nvPr/>
          </p:nvSpPr>
          <p:spPr>
            <a:xfrm>
              <a:off x="4777424" y="3041879"/>
              <a:ext cx="1736500" cy="2498496"/>
            </a:xfrm>
            <a:prstGeom prst="rect">
              <a:avLst/>
            </a:prstGeom>
            <a:ln>
              <a:headEnd type="none"/>
              <a:tailEnd type="none"/>
            </a:ln>
          </p:spPr>
          <p:txBody>
            <a:bodyPr vert="horz" wrap="square" lIns="91440" tIns="45720" rIns="91440" bIns="45720" rtlCol="0" anchor="t" anchorCtr="0"/>
            <a:lstStyle/>
            <a:p>
              <a:pPr algn="l">
                <a:lnSpc>
                  <a:spcPct val="120000"/>
                </a:lnSpc>
                <a:defRPr/>
              </a:pPr>
              <a:r>
                <a:rPr lang="en-US" sz="1200">
                  <a:solidFill>
                    <a:srgbClr val="000000">
                      <a:alpha val="100000"/>
                    </a:srgbClr>
                  </a:solidFill>
                  <a:latin typeface="国标黑体" panose="02000500000000000000" charset="-122"/>
                  <a:ea typeface="国标黑体" panose="02000500000000000000" charset="-122"/>
                  <a:cs typeface="微软雅黑" panose="020B0503020204020204" charset="-122"/>
                  <a:sym typeface="+mn-ea"/>
                </a:rPr>
                <a:t>若企业具备其他施工资质且其对净资产要求高于申报资质，则从高审查该企业的净资产。</a:t>
              </a:r>
              <a:endParaRPr lang="en-US" sz="1100">
                <a:latin typeface="国标黑体" panose="02000500000000000000" charset="-122"/>
                <a:ea typeface="国标黑体" panose="02000500000000000000" charset="-122"/>
              </a:endParaRPr>
            </a:p>
          </p:txBody>
        </p:sp>
        <p:sp>
          <p:nvSpPr>
            <p:cNvPr id="20" name="TextBox 20"/>
            <p:cNvSpPr txBox="1"/>
            <p:nvPr/>
          </p:nvSpPr>
          <p:spPr>
            <a:xfrm>
              <a:off x="4777423" y="2023533"/>
              <a:ext cx="1736498" cy="1018349"/>
            </a:xfrm>
            <a:prstGeom prst="rect">
              <a:avLst/>
            </a:prstGeom>
            <a:ln>
              <a:headEnd type="none"/>
              <a:tailEnd type="none"/>
            </a:ln>
          </p:spPr>
          <p:txBody>
            <a:bodyPr vert="horz" wrap="square" lIns="91440" tIns="45720" rIns="91440" bIns="45720" rtlCol="0" anchor="t" anchorCtr="0"/>
            <a:lstStyle/>
            <a:p>
              <a:pPr algn="l">
                <a:lnSpc>
                  <a:spcPct val="120000"/>
                </a:lnSpc>
                <a:defRPr/>
              </a:pPr>
              <a:r>
                <a:rPr lang="en-US" b="1">
                  <a:solidFill>
                    <a:srgbClr val="000000">
                      <a:alpha val="100000"/>
                    </a:srgbClr>
                  </a:solidFill>
                  <a:latin typeface="微软雅黑" panose="020B0503020204020204" charset="-122"/>
                  <a:ea typeface="微软雅黑" panose="020B0503020204020204" charset="-122"/>
                  <a:cs typeface="微软雅黑" panose="020B0503020204020204" charset="-122"/>
                  <a:sym typeface="+mn-ea"/>
                </a:rPr>
                <a:t>高于标准从高</a:t>
              </a:r>
              <a:endParaRPr lang="en-US" sz="1100"/>
            </a:p>
          </p:txBody>
        </p:sp>
        <p:sp>
          <p:nvSpPr>
            <p:cNvPr id="21" name="TextBox 21"/>
            <p:cNvSpPr txBox="1"/>
            <p:nvPr/>
          </p:nvSpPr>
          <p:spPr>
            <a:xfrm>
              <a:off x="4840924" y="1331498"/>
              <a:ext cx="1736498" cy="490837"/>
            </a:xfrm>
            <a:prstGeom prst="rect">
              <a:avLst/>
            </a:prstGeom>
            <a:ln>
              <a:headEnd type="none"/>
              <a:tailEnd type="none"/>
            </a:ln>
          </p:spPr>
          <p:txBody>
            <a:bodyPr vert="horz" wrap="none" lIns="91440" tIns="45720" rIns="91440" bIns="45720" rtlCol="0" anchor="b" anchorCtr="0"/>
            <a:lstStyle/>
            <a:p>
              <a:pPr algn="l">
                <a:lnSpc>
                  <a:spcPct val="99000"/>
                </a:lnSpc>
                <a:defRPr/>
              </a:pPr>
              <a:r>
                <a:rPr lang="en-US" sz="2600" b="1" i="0">
                  <a:solidFill>
                    <a:srgbClr val="0BB1A9">
                      <a:alpha val="100000"/>
                    </a:srgbClr>
                  </a:solidFill>
                  <a:latin typeface="Arial" panose="020B0604020202020204"/>
                  <a:ea typeface="Arial" panose="020B0604020202020204"/>
                  <a:cs typeface="Arial" panose="020B0604020202020204"/>
                </a:rPr>
                <a:t>4</a:t>
              </a:r>
              <a:endParaRPr lang="en-US" sz="1100"/>
            </a:p>
          </p:txBody>
        </p:sp>
      </p:grpSp>
      <p:grpSp>
        <p:nvGrpSpPr>
          <p:cNvPr id="22" name="Group 22"/>
          <p:cNvGrpSpPr/>
          <p:nvPr/>
        </p:nvGrpSpPr>
        <p:grpSpPr>
          <a:xfrm rot="0">
            <a:off x="7597776" y="1986280"/>
            <a:ext cx="1799582" cy="4164330"/>
            <a:chOff x="6127346" y="1375948"/>
            <a:chExt cx="1799354" cy="4164427"/>
          </a:xfrm>
        </p:grpSpPr>
        <p:sp>
          <p:nvSpPr>
            <p:cNvPr id="23" name="TextBox 23"/>
            <p:cNvSpPr txBox="1"/>
            <p:nvPr/>
          </p:nvSpPr>
          <p:spPr>
            <a:xfrm>
              <a:off x="6127346" y="3041879"/>
              <a:ext cx="1736500" cy="2498496"/>
            </a:xfrm>
            <a:prstGeom prst="rect">
              <a:avLst/>
            </a:prstGeom>
            <a:ln>
              <a:headEnd type="none"/>
              <a:tailEnd type="none"/>
            </a:ln>
          </p:spPr>
          <p:txBody>
            <a:bodyPr vert="horz" wrap="square" lIns="91440" tIns="45720" rIns="91440" bIns="45720" rtlCol="0" anchor="t" anchorCtr="0"/>
            <a:lstStyle/>
            <a:p>
              <a:pPr algn="l">
                <a:lnSpc>
                  <a:spcPct val="120000"/>
                </a:lnSpc>
                <a:defRPr/>
              </a:pPr>
              <a:endParaRPr lang="en-US" sz="1100"/>
            </a:p>
          </p:txBody>
        </p:sp>
        <p:sp>
          <p:nvSpPr>
            <p:cNvPr id="24" name="TextBox 24"/>
            <p:cNvSpPr txBox="1"/>
            <p:nvPr/>
          </p:nvSpPr>
          <p:spPr>
            <a:xfrm>
              <a:off x="6190202" y="2309290"/>
              <a:ext cx="1736498" cy="1018349"/>
            </a:xfrm>
            <a:prstGeom prst="rect">
              <a:avLst/>
            </a:prstGeom>
            <a:ln>
              <a:headEnd type="none"/>
              <a:tailEnd type="none"/>
            </a:ln>
          </p:spPr>
          <p:txBody>
            <a:bodyPr vert="horz" wrap="square" lIns="91440" tIns="45720" rIns="91440" bIns="45720" rtlCol="0" anchor="t" anchorCtr="0"/>
            <a:lstStyle/>
            <a:p>
              <a:pPr algn="l">
                <a:lnSpc>
                  <a:spcPct val="120000"/>
                </a:lnSpc>
                <a:defRPr/>
              </a:pPr>
              <a:r>
                <a:rPr lang="en-US" altLang="zh-CN" sz="1200">
                  <a:solidFill>
                    <a:schemeClr val="tx1"/>
                  </a:solidFill>
                  <a:latin typeface="国标黑体" panose="02000500000000000000" charset="-122"/>
                  <a:ea typeface="国标黑体" panose="02000500000000000000" charset="-122"/>
                  <a:cs typeface="国标黑体" panose="02000500000000000000" charset="-122"/>
                </a:rPr>
                <a:t>2025</a:t>
              </a:r>
              <a:r>
                <a:rPr lang="zh-CN" altLang="en-US" sz="1200">
                  <a:solidFill>
                    <a:schemeClr val="tx1"/>
                  </a:solidFill>
                  <a:latin typeface="国标黑体" panose="02000500000000000000" charset="-122"/>
                  <a:ea typeface="国标黑体" panose="02000500000000000000" charset="-122"/>
                  <a:cs typeface="国标黑体" panose="02000500000000000000" charset="-122"/>
                </a:rPr>
                <a:t>年</a:t>
              </a:r>
              <a:r>
                <a:rPr lang="en-US" altLang="zh-CN" sz="1200">
                  <a:solidFill>
                    <a:schemeClr val="tx1"/>
                  </a:solidFill>
                  <a:latin typeface="国标黑体" panose="02000500000000000000" charset="-122"/>
                  <a:ea typeface="国标黑体" panose="02000500000000000000" charset="-122"/>
                  <a:cs typeface="国标黑体" panose="02000500000000000000" charset="-122"/>
                </a:rPr>
                <a:t>4</a:t>
              </a:r>
              <a:r>
                <a:rPr lang="zh-CN" altLang="en-US" sz="1200">
                  <a:solidFill>
                    <a:schemeClr val="tx1"/>
                  </a:solidFill>
                  <a:latin typeface="国标黑体" panose="02000500000000000000" charset="-122"/>
                  <a:ea typeface="国标黑体" panose="02000500000000000000" charset="-122"/>
                  <a:cs typeface="国标黑体" panose="02000500000000000000" charset="-122"/>
                </a:rPr>
                <a:t>月申报，企业可提交</a:t>
              </a:r>
              <a:r>
                <a:rPr lang="en-US" altLang="zh-CN" sz="1200">
                  <a:solidFill>
                    <a:schemeClr val="tx1"/>
                  </a:solidFill>
                  <a:latin typeface="国标黑体" panose="02000500000000000000" charset="-122"/>
                  <a:ea typeface="国标黑体" panose="02000500000000000000" charset="-122"/>
                  <a:cs typeface="国标黑体" panose="02000500000000000000" charset="-122"/>
                </a:rPr>
                <a:t>2024</a:t>
              </a:r>
              <a:r>
                <a:rPr lang="zh-CN" altLang="en-US" sz="1200">
                  <a:solidFill>
                    <a:schemeClr val="tx1"/>
                  </a:solidFill>
                  <a:latin typeface="国标黑体" panose="02000500000000000000" charset="-122"/>
                  <a:ea typeface="国标黑体" panose="02000500000000000000" charset="-122"/>
                  <a:cs typeface="国标黑体" panose="02000500000000000000" charset="-122"/>
                </a:rPr>
                <a:t>年度或</a:t>
              </a:r>
              <a:r>
                <a:rPr lang="en-US" altLang="zh-CN" sz="1200">
                  <a:solidFill>
                    <a:schemeClr val="tx1"/>
                  </a:solidFill>
                  <a:latin typeface="国标黑体" panose="02000500000000000000" charset="-122"/>
                  <a:ea typeface="国标黑体" panose="02000500000000000000" charset="-122"/>
                  <a:cs typeface="国标黑体" panose="02000500000000000000" charset="-122"/>
                </a:rPr>
                <a:t>2025</a:t>
              </a:r>
              <a:r>
                <a:rPr lang="zh-CN" altLang="en-US" sz="1200">
                  <a:solidFill>
                    <a:schemeClr val="tx1"/>
                  </a:solidFill>
                  <a:latin typeface="国标黑体" panose="02000500000000000000" charset="-122"/>
                  <a:ea typeface="国标黑体" panose="02000500000000000000" charset="-122"/>
                  <a:cs typeface="国标黑体" panose="02000500000000000000" charset="-122"/>
                </a:rPr>
                <a:t>年</a:t>
              </a:r>
              <a:r>
                <a:rPr lang="en-US" altLang="zh-CN" sz="1200">
                  <a:solidFill>
                    <a:schemeClr val="tx1"/>
                  </a:solidFill>
                  <a:latin typeface="国标黑体" panose="02000500000000000000" charset="-122"/>
                  <a:ea typeface="国标黑体" panose="02000500000000000000" charset="-122"/>
                  <a:cs typeface="国标黑体" panose="02000500000000000000" charset="-122"/>
                </a:rPr>
                <a:t>3</a:t>
              </a:r>
              <a:r>
                <a:rPr lang="zh-CN" altLang="en-US" sz="1200">
                  <a:solidFill>
                    <a:schemeClr val="tx1"/>
                  </a:solidFill>
                  <a:latin typeface="国标黑体" panose="02000500000000000000" charset="-122"/>
                  <a:ea typeface="国标黑体" panose="02000500000000000000" charset="-122"/>
                  <a:cs typeface="国标黑体" panose="02000500000000000000" charset="-122"/>
                </a:rPr>
                <a:t>月财务报表，资产负债表，利润表</a:t>
              </a:r>
              <a:r>
                <a:rPr lang="en-US" altLang="zh-CN" sz="1200">
                  <a:solidFill>
                    <a:schemeClr val="tx1"/>
                  </a:solidFill>
                  <a:latin typeface="国标黑体" panose="02000500000000000000" charset="-122"/>
                  <a:ea typeface="国标黑体" panose="02000500000000000000" charset="-122"/>
                  <a:cs typeface="国标黑体" panose="02000500000000000000" charset="-122"/>
                </a:rPr>
                <a:t>(</a:t>
              </a:r>
              <a:r>
                <a:rPr lang="zh-CN" altLang="en-US" sz="1200">
                  <a:solidFill>
                    <a:schemeClr val="tx1"/>
                  </a:solidFill>
                  <a:latin typeface="国标黑体" panose="02000500000000000000" charset="-122"/>
                  <a:ea typeface="国标黑体" panose="02000500000000000000" charset="-122"/>
                  <a:cs typeface="国标黑体" panose="02000500000000000000" charset="-122"/>
                </a:rPr>
                <a:t>或损益表</a:t>
              </a:r>
              <a:r>
                <a:rPr lang="en-US" altLang="zh-CN" sz="1200">
                  <a:solidFill>
                    <a:schemeClr val="tx1"/>
                  </a:solidFill>
                  <a:latin typeface="国标黑体" panose="02000500000000000000" charset="-122"/>
                  <a:ea typeface="国标黑体" panose="02000500000000000000" charset="-122"/>
                  <a:cs typeface="国标黑体" panose="02000500000000000000" charset="-122"/>
                </a:rPr>
                <a:t>)</a:t>
              </a:r>
              <a:r>
                <a:rPr lang="zh-CN" altLang="en-US" sz="1200">
                  <a:solidFill>
                    <a:schemeClr val="tx1"/>
                  </a:solidFill>
                  <a:latin typeface="国标黑体" panose="02000500000000000000" charset="-122"/>
                  <a:ea typeface="国标黑体" panose="02000500000000000000" charset="-122"/>
                  <a:cs typeface="国标黑体" panose="02000500000000000000" charset="-122"/>
                </a:rPr>
                <a:t>，现金流量表齐全，表单有签字</a:t>
              </a:r>
              <a:r>
                <a:rPr lang="en-US" altLang="zh-CN" sz="1200">
                  <a:solidFill>
                    <a:schemeClr val="tx1"/>
                  </a:solidFill>
                  <a:latin typeface="国标黑体" panose="02000500000000000000" charset="-122"/>
                  <a:ea typeface="国标黑体" panose="02000500000000000000" charset="-122"/>
                  <a:cs typeface="国标黑体" panose="02000500000000000000" charset="-122"/>
                </a:rPr>
                <a:t>(</a:t>
              </a:r>
              <a:r>
                <a:rPr lang="zh-CN" altLang="en-US" sz="1200">
                  <a:solidFill>
                    <a:schemeClr val="tx1"/>
                  </a:solidFill>
                  <a:latin typeface="国标黑体" panose="02000500000000000000" charset="-122"/>
                  <a:ea typeface="国标黑体" panose="02000500000000000000" charset="-122"/>
                  <a:cs typeface="国标黑体" panose="02000500000000000000" charset="-122"/>
                </a:rPr>
                <a:t>盖章或电子章</a:t>
              </a:r>
              <a:r>
                <a:rPr lang="en-US" altLang="zh-CN" sz="1200">
                  <a:solidFill>
                    <a:schemeClr val="tx1"/>
                  </a:solidFill>
                  <a:latin typeface="国标黑体" panose="02000500000000000000" charset="-122"/>
                  <a:ea typeface="国标黑体" panose="02000500000000000000" charset="-122"/>
                  <a:cs typeface="国标黑体" panose="02000500000000000000" charset="-122"/>
                </a:rPr>
                <a:t>)</a:t>
              </a:r>
              <a:r>
                <a:rPr lang="zh-CN" altLang="en-US" sz="1200">
                  <a:solidFill>
                    <a:schemeClr val="tx1"/>
                  </a:solidFill>
                  <a:latin typeface="国标黑体" panose="02000500000000000000" charset="-122"/>
                  <a:ea typeface="国标黑体" panose="02000500000000000000" charset="-122"/>
                  <a:cs typeface="国标黑体" panose="02000500000000000000" charset="-122"/>
                </a:rPr>
                <a:t>，净资产值以资产负债</a:t>
              </a:r>
              <a:r>
                <a:rPr lang="en-US" sz="1400">
                  <a:solidFill>
                    <a:schemeClr val="tx1">
                      <a:alpha val="100000"/>
                    </a:schemeClr>
                  </a:solidFill>
                  <a:latin typeface="国标黑体" panose="02000500000000000000" charset="-122"/>
                  <a:ea typeface="国标黑体" panose="02000500000000000000" charset="-122"/>
                  <a:cs typeface="国标黑体" panose="02000500000000000000" charset="-122"/>
                </a:rPr>
                <a:t>表</a:t>
              </a:r>
              <a:r>
                <a:rPr lang="zh-CN" altLang="en-US" sz="1200">
                  <a:solidFill>
                    <a:schemeClr val="tx1"/>
                  </a:solidFill>
                  <a:latin typeface="国标黑体" panose="02000500000000000000" charset="-122"/>
                  <a:ea typeface="国标黑体" panose="02000500000000000000" charset="-122"/>
                  <a:cs typeface="国标黑体" panose="02000500000000000000" charset="-122"/>
                </a:rPr>
                <a:t>中的期末数</a:t>
              </a:r>
              <a:r>
                <a:rPr lang="en-US" altLang="zh-CN" sz="1200">
                  <a:solidFill>
                    <a:schemeClr val="tx1"/>
                  </a:solidFill>
                  <a:latin typeface="国标黑体" panose="02000500000000000000" charset="-122"/>
                  <a:ea typeface="国标黑体" panose="02000500000000000000" charset="-122"/>
                  <a:cs typeface="国标黑体" panose="02000500000000000000" charset="-122"/>
                </a:rPr>
                <a:t>"</a:t>
              </a:r>
              <a:r>
                <a:rPr lang="zh-CN" altLang="en-US" sz="1200">
                  <a:solidFill>
                    <a:schemeClr val="tx1"/>
                  </a:solidFill>
                  <a:latin typeface="国标黑体" panose="02000500000000000000" charset="-122"/>
                  <a:ea typeface="国标黑体" panose="02000500000000000000" charset="-122"/>
                  <a:cs typeface="国标黑体" panose="02000500000000000000" charset="-122"/>
                </a:rPr>
                <a:t>所有者权益</a:t>
              </a:r>
              <a:r>
                <a:rPr lang="en-US" altLang="zh-CN" sz="1200">
                  <a:solidFill>
                    <a:schemeClr val="tx1"/>
                  </a:solidFill>
                  <a:latin typeface="国标黑体" panose="02000500000000000000" charset="-122"/>
                  <a:ea typeface="国标黑体" panose="02000500000000000000" charset="-122"/>
                  <a:cs typeface="国标黑体" panose="02000500000000000000" charset="-122"/>
                </a:rPr>
                <a:t>"</a:t>
              </a:r>
              <a:r>
                <a:rPr lang="zh-CN" altLang="en-US" sz="1200">
                  <a:solidFill>
                    <a:schemeClr val="tx1"/>
                  </a:solidFill>
                  <a:latin typeface="国标黑体" panose="02000500000000000000" charset="-122"/>
                  <a:ea typeface="国标黑体" panose="02000500000000000000" charset="-122"/>
                  <a:cs typeface="国标黑体" panose="02000500000000000000" charset="-122"/>
                </a:rPr>
                <a:t>认定。</a:t>
              </a:r>
              <a:endParaRPr lang="zh-CN" altLang="en-US" sz="1200">
                <a:solidFill>
                  <a:schemeClr val="tx1"/>
                </a:solidFill>
                <a:latin typeface="国标黑体" panose="02000500000000000000" charset="-122"/>
                <a:ea typeface="国标黑体" panose="02000500000000000000" charset="-122"/>
                <a:cs typeface="国标黑体" panose="02000500000000000000" charset="-122"/>
              </a:endParaRPr>
            </a:p>
          </p:txBody>
        </p:sp>
        <p:sp>
          <p:nvSpPr>
            <p:cNvPr id="25" name="TextBox 25"/>
            <p:cNvSpPr txBox="1"/>
            <p:nvPr/>
          </p:nvSpPr>
          <p:spPr>
            <a:xfrm>
              <a:off x="6176876" y="1375948"/>
              <a:ext cx="1736498" cy="490837"/>
            </a:xfrm>
            <a:prstGeom prst="rect">
              <a:avLst/>
            </a:prstGeom>
            <a:ln>
              <a:headEnd type="none"/>
              <a:tailEnd type="none"/>
            </a:ln>
          </p:spPr>
          <p:txBody>
            <a:bodyPr vert="horz" wrap="none" lIns="91440" tIns="45720" rIns="91440" bIns="45720" rtlCol="0" anchor="b" anchorCtr="0"/>
            <a:lstStyle/>
            <a:p>
              <a:pPr algn="l">
                <a:lnSpc>
                  <a:spcPct val="99000"/>
                </a:lnSpc>
                <a:defRPr/>
              </a:pPr>
              <a:r>
                <a:rPr lang="zh-CN" altLang="en-US" sz="2400" b="1" i="0">
                  <a:solidFill>
                    <a:schemeClr val="tx1">
                      <a:alpha val="100000"/>
                    </a:schemeClr>
                  </a:solidFill>
                  <a:latin typeface="+mn-ea"/>
                  <a:cs typeface="Arial" panose="020B0604020202020204"/>
                </a:rPr>
                <a:t>要点提示</a:t>
              </a:r>
              <a:endParaRPr lang="zh-CN" altLang="en-US" sz="2400" b="1" i="0">
                <a:solidFill>
                  <a:schemeClr val="tx1">
                    <a:alpha val="100000"/>
                  </a:schemeClr>
                </a:solidFill>
                <a:latin typeface="+mn-ea"/>
                <a:cs typeface="Arial" panose="020B0604020202020204"/>
              </a:endParaRPr>
            </a:p>
          </p:txBody>
        </p:sp>
      </p:grpSp>
      <p:grpSp>
        <p:nvGrpSpPr>
          <p:cNvPr id="26" name="Group 26"/>
          <p:cNvGrpSpPr/>
          <p:nvPr/>
        </p:nvGrpSpPr>
        <p:grpSpPr>
          <a:xfrm rot="0">
            <a:off x="9488170" y="2005965"/>
            <a:ext cx="1977390" cy="4504690"/>
            <a:chOff x="7477267" y="1057807"/>
            <a:chExt cx="1977390" cy="4504793"/>
          </a:xfrm>
        </p:grpSpPr>
        <p:sp>
          <p:nvSpPr>
            <p:cNvPr id="27" name="TextBox 27"/>
            <p:cNvSpPr txBox="1"/>
            <p:nvPr/>
          </p:nvSpPr>
          <p:spPr>
            <a:xfrm>
              <a:off x="7477268" y="3064104"/>
              <a:ext cx="1736500" cy="2498496"/>
            </a:xfrm>
            <a:prstGeom prst="rect">
              <a:avLst/>
            </a:prstGeom>
            <a:ln>
              <a:headEnd type="none"/>
              <a:tailEnd type="none"/>
            </a:ln>
          </p:spPr>
          <p:txBody>
            <a:bodyPr vert="horz" wrap="square" lIns="91440" tIns="45720" rIns="91440" bIns="45720" rtlCol="0" anchor="t" anchorCtr="0"/>
            <a:lstStyle/>
            <a:p>
              <a:pPr algn="l">
                <a:lnSpc>
                  <a:spcPct val="120000"/>
                </a:lnSpc>
                <a:defRPr/>
              </a:pPr>
              <a:r>
                <a:rPr lang="en-US" sz="1200" b="0" i="0" strike="noStrike">
                  <a:solidFill>
                    <a:srgbClr val="000000">
                      <a:alpha val="100000"/>
                    </a:srgbClr>
                  </a:solidFill>
                  <a:latin typeface="微软雅黑" panose="020B0503020204020204" charset="-122"/>
                  <a:ea typeface="微软雅黑" panose="020B0503020204020204" charset="-122"/>
                  <a:cs typeface="微软雅黑" panose="020B0503020204020204" charset="-122"/>
                </a:rPr>
                <a:t>。</a:t>
              </a:r>
              <a:endParaRPr lang="en-US" sz="1100"/>
            </a:p>
          </p:txBody>
        </p:sp>
        <p:sp>
          <p:nvSpPr>
            <p:cNvPr id="28" name="TextBox 28"/>
            <p:cNvSpPr txBox="1"/>
            <p:nvPr/>
          </p:nvSpPr>
          <p:spPr>
            <a:xfrm>
              <a:off x="7477267" y="2023533"/>
              <a:ext cx="1736498" cy="1018349"/>
            </a:xfrm>
            <a:prstGeom prst="rect">
              <a:avLst/>
            </a:prstGeom>
            <a:ln>
              <a:headEnd type="none"/>
              <a:tailEnd type="none"/>
            </a:ln>
          </p:spPr>
          <p:txBody>
            <a:bodyPr vert="horz" wrap="square" lIns="91440" tIns="45720" rIns="91440" bIns="45720" rtlCol="0" anchor="t" anchorCtr="0"/>
            <a:lstStyle/>
            <a:p>
              <a:pPr algn="l">
                <a:lnSpc>
                  <a:spcPct val="120000"/>
                </a:lnSpc>
                <a:defRPr/>
              </a:pPr>
              <a:r>
                <a:rPr lang="zh-CN" altLang="en-US" sz="1100">
                  <a:latin typeface="国标黑体" panose="02000500000000000000" charset="-122"/>
                  <a:ea typeface="国标黑体" panose="02000500000000000000" charset="-122"/>
                  <a:cs typeface="国标黑体" panose="02000500000000000000" charset="-122"/>
                </a:rPr>
                <a:t>查看企业成立日期，若成立日期早于提交的资产负债表中的年度时间，则要审核该报表中的年初数。如</a:t>
              </a:r>
              <a:r>
                <a:rPr lang="en-US" altLang="zh-CN" sz="1100">
                  <a:latin typeface="国标黑体" panose="02000500000000000000" charset="-122"/>
                  <a:ea typeface="国标黑体" panose="02000500000000000000" charset="-122"/>
                  <a:cs typeface="国标黑体" panose="02000500000000000000" charset="-122"/>
                </a:rPr>
                <a:t>2023</a:t>
              </a:r>
              <a:r>
                <a:rPr lang="zh-CN" altLang="en-US" sz="1100">
                  <a:latin typeface="国标黑体" panose="02000500000000000000" charset="-122"/>
                  <a:ea typeface="国标黑体" panose="02000500000000000000" charset="-122"/>
                  <a:cs typeface="国标黑体" panose="02000500000000000000" charset="-122"/>
                </a:rPr>
                <a:t>年成立，若提交</a:t>
              </a:r>
              <a:r>
                <a:rPr lang="en-US" altLang="zh-CN" sz="1100">
                  <a:latin typeface="国标黑体" panose="02000500000000000000" charset="-122"/>
                  <a:ea typeface="国标黑体" panose="02000500000000000000" charset="-122"/>
                  <a:cs typeface="国标黑体" panose="02000500000000000000" charset="-122"/>
                </a:rPr>
                <a:t>2024</a:t>
              </a:r>
              <a:r>
                <a:rPr lang="zh-CN" altLang="en-US" sz="1100">
                  <a:latin typeface="国标黑体" panose="02000500000000000000" charset="-122"/>
                  <a:ea typeface="国标黑体" panose="02000500000000000000" charset="-122"/>
                  <a:cs typeface="国标黑体" panose="02000500000000000000" charset="-122"/>
                </a:rPr>
                <a:t>年度资产负债表，则需要查看年初数，若</a:t>
              </a:r>
              <a:r>
                <a:rPr lang="en-US" altLang="zh-CN" sz="1100">
                  <a:latin typeface="国标黑体" panose="02000500000000000000" charset="-122"/>
                  <a:ea typeface="国标黑体" panose="02000500000000000000" charset="-122"/>
                  <a:cs typeface="国标黑体" panose="02000500000000000000" charset="-122"/>
                </a:rPr>
                <a:t>2024</a:t>
              </a:r>
              <a:r>
                <a:rPr lang="zh-CN" altLang="en-US" sz="1100">
                  <a:latin typeface="国标黑体" panose="02000500000000000000" charset="-122"/>
                  <a:ea typeface="国标黑体" panose="02000500000000000000" charset="-122"/>
                  <a:cs typeface="国标黑体" panose="02000500000000000000" charset="-122"/>
                </a:rPr>
                <a:t>年</a:t>
              </a:r>
              <a:r>
                <a:rPr lang="en-US" altLang="zh-CN" sz="1100">
                  <a:latin typeface="国标黑体" panose="02000500000000000000" charset="-122"/>
                  <a:ea typeface="国标黑体" panose="02000500000000000000" charset="-122"/>
                  <a:cs typeface="国标黑体" panose="02000500000000000000" charset="-122"/>
                </a:rPr>
                <a:t>2</a:t>
              </a:r>
              <a:r>
                <a:rPr lang="zh-CN" altLang="en-US" sz="1100">
                  <a:latin typeface="国标黑体" panose="02000500000000000000" charset="-122"/>
                  <a:ea typeface="国标黑体" panose="02000500000000000000" charset="-122"/>
                  <a:cs typeface="国标黑体" panose="02000500000000000000" charset="-122"/>
                </a:rPr>
                <a:t>月成立，提交</a:t>
              </a:r>
              <a:r>
                <a:rPr lang="en-US" altLang="zh-CN" sz="1100">
                  <a:latin typeface="国标黑体" panose="02000500000000000000" charset="-122"/>
                  <a:ea typeface="国标黑体" panose="02000500000000000000" charset="-122"/>
                  <a:cs typeface="国标黑体" panose="02000500000000000000" charset="-122"/>
                </a:rPr>
                <a:t>2024</a:t>
              </a:r>
              <a:r>
                <a:rPr lang="zh-CN" altLang="en-US" sz="1100">
                  <a:latin typeface="国标黑体" panose="02000500000000000000" charset="-122"/>
                  <a:ea typeface="国标黑体" panose="02000500000000000000" charset="-122"/>
                  <a:cs typeface="国标黑体" panose="02000500000000000000" charset="-122"/>
                </a:rPr>
                <a:t>年度资产负债表，则不用查看该报表中的年初数。</a:t>
              </a:r>
              <a:endParaRPr lang="zh-CN" altLang="en-US" sz="1100">
                <a:latin typeface="国标黑体" panose="02000500000000000000" charset="-122"/>
                <a:ea typeface="国标黑体" panose="02000500000000000000" charset="-122"/>
                <a:cs typeface="国标黑体" panose="02000500000000000000" charset="-122"/>
              </a:endParaRPr>
            </a:p>
          </p:txBody>
        </p:sp>
        <p:sp>
          <p:nvSpPr>
            <p:cNvPr id="29" name="TextBox 29"/>
            <p:cNvSpPr txBox="1"/>
            <p:nvPr/>
          </p:nvSpPr>
          <p:spPr>
            <a:xfrm>
              <a:off x="7513462" y="1057807"/>
              <a:ext cx="1941195" cy="495935"/>
            </a:xfrm>
            <a:prstGeom prst="rect">
              <a:avLst/>
            </a:prstGeom>
            <a:ln>
              <a:headEnd type="none"/>
              <a:tailEnd type="none"/>
            </a:ln>
          </p:spPr>
          <p:txBody>
            <a:bodyPr vert="horz" wrap="none" lIns="91440" tIns="45720" rIns="91440" bIns="45720" rtlCol="0" anchor="b" anchorCtr="0"/>
            <a:lstStyle/>
            <a:p>
              <a:pPr algn="l">
                <a:lnSpc>
                  <a:spcPct val="99000"/>
                </a:lnSpc>
                <a:defRPr/>
              </a:pPr>
              <a:r>
                <a:rPr lang="zh-CN" altLang="en-US" sz="2400" b="1">
                  <a:latin typeface="+mn-ea"/>
                </a:rPr>
                <a:t>要点提示</a:t>
              </a:r>
              <a:endParaRPr lang="zh-CN" altLang="en-US" sz="2400" b="1">
                <a:latin typeface="+mn-ea"/>
              </a:endParaRPr>
            </a:p>
          </p:txBody>
        </p:sp>
      </p:grpSp>
      <p:sp>
        <p:nvSpPr>
          <p:cNvPr id="30" name="TextBox 30"/>
          <p:cNvSpPr txBox="1"/>
          <p:nvPr/>
        </p:nvSpPr>
        <p:spPr>
          <a:xfrm>
            <a:off x="660400" y="128587"/>
            <a:ext cx="10858500" cy="900112"/>
          </a:xfrm>
          <a:prstGeom prst="rect">
            <a:avLst/>
          </a:prstGeom>
          <a:ln>
            <a:headEnd type="none"/>
            <a:tailEnd type="none"/>
          </a:ln>
        </p:spPr>
        <p:txBody>
          <a:bodyPr vert="horz" wrap="square" lIns="91440" tIns="45720" rIns="91440" bIns="45720" rtlCol="0" anchor="b" anchorCtr="0"/>
          <a:lstStyle/>
          <a:p>
            <a:pPr algn="l">
              <a:lnSpc>
                <a:spcPct val="100000"/>
              </a:lnSpc>
              <a:spcBef>
                <a:spcPts val="0"/>
              </a:spcBef>
              <a:defRPr/>
            </a:pPr>
            <a:r>
              <a:rPr lang="en-US" sz="2800" b="1" i="0">
                <a:solidFill>
                  <a:srgbClr val="000000">
                    <a:alpha val="100000"/>
                  </a:srgbClr>
                </a:solidFill>
                <a:latin typeface="微软雅黑" panose="020B0503020204020204" charset="-122"/>
                <a:ea typeface="微软雅黑" panose="020B0503020204020204" charset="-122"/>
                <a:cs typeface="微软雅黑" panose="020B0503020204020204" charset="-122"/>
              </a:rPr>
              <a:t>企业净资产审查</a:t>
            </a:r>
            <a:endParaRPr lang="en-US" sz="1100"/>
          </a:p>
        </p:txBody>
      </p:sp>
      <p:sp>
        <p:nvSpPr>
          <p:cNvPr id="32" name="文本框 31"/>
          <p:cNvSpPr txBox="1"/>
          <p:nvPr/>
        </p:nvSpPr>
        <p:spPr>
          <a:xfrm>
            <a:off x="10820400" y="2133600"/>
            <a:ext cx="4068445" cy="368300"/>
          </a:xfrm>
          <a:prstGeom prst="rect">
            <a:avLst/>
          </a:prstGeom>
          <a:noFill/>
        </p:spPr>
        <p:txBody>
          <a:bodyPr wrap="square" rtlCol="0">
            <a:spAutoFit/>
          </a:bodyPr>
          <a:p>
            <a:endParaRPr lang="zh-CN" alt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78db756e-c35a-45fe-93f4-fd8cf382dcff"/>
          <p:cNvSpPr txBox="1"/>
          <p:nvPr/>
        </p:nvSpPr>
        <p:spPr>
          <a:xfrm>
            <a:off x="7861300" y="6409690"/>
            <a:ext cx="3657600" cy="274320"/>
          </a:xfrm>
          <a:prstGeom prst="rect">
            <a:avLst/>
          </a:prstGeom>
          <a:ln>
            <a:headEnd type="none"/>
            <a:tailEnd type="none"/>
          </a:ln>
        </p:spPr>
        <p:txBody>
          <a:bodyPr vert="horz" wrap="square" lIns="91440" tIns="45720" rIns="91440" bIns="45720" rtlCol="0" anchor="ctr" anchorCtr="0"/>
          <a:lstStyle/>
          <a:p>
            <a:pPr algn="r">
              <a:defRPr/>
            </a:pPr>
            <a:r>
              <a:rPr lang="en-US" sz="1000" b="0" i="0">
                <a:solidFill>
                  <a:srgbClr val="000000">
                    <a:alpha val="100000"/>
                  </a:srgbClr>
                </a:solidFill>
                <a:latin typeface="Arial" panose="020B0604020202020204"/>
                <a:ea typeface="Arial" panose="020B0604020202020204"/>
                <a:cs typeface="Arial" panose="020B0604020202020204"/>
              </a:rPr>
              <a:t>4</a:t>
            </a:r>
            <a:endParaRPr lang="en-US" sz="1100"/>
          </a:p>
        </p:txBody>
      </p:sp>
      <p:grpSp>
        <p:nvGrpSpPr>
          <p:cNvPr id="3" name="Group 3"/>
          <p:cNvGrpSpPr/>
          <p:nvPr/>
        </p:nvGrpSpPr>
        <p:grpSpPr>
          <a:xfrm rot="0">
            <a:off x="609600" y="1219200"/>
            <a:ext cx="10868660" cy="5372100"/>
            <a:chOff x="660400" y="1130300"/>
            <a:chExt cx="10868660" cy="4981425"/>
          </a:xfrm>
        </p:grpSpPr>
        <p:sp>
          <p:nvSpPr>
            <p:cNvPr id="4" name="TextBox 4"/>
            <p:cNvSpPr txBox="1"/>
            <p:nvPr/>
          </p:nvSpPr>
          <p:spPr>
            <a:xfrm>
              <a:off x="660400" y="1130300"/>
              <a:ext cx="10858500" cy="1068100"/>
            </a:xfrm>
            <a:prstGeom prst="rect">
              <a:avLst/>
            </a:prstGeom>
            <a:ln>
              <a:headEnd type="none" w="med" len="med"/>
              <a:tailEnd type="none" w="med" len="med"/>
            </a:ln>
          </p:spPr>
          <p:style>
            <a:lnRef idx="0">
              <a:srgbClr val="FFFFFF"/>
            </a:lnRef>
            <a:fillRef idx="3">
              <a:schemeClr val="accent5"/>
            </a:fillRef>
            <a:effectRef idx="0">
              <a:srgbClr val="FFFFFF"/>
            </a:effectRef>
            <a:fontRef idx="minor">
              <a:schemeClr val="lt1"/>
            </a:fontRef>
          </p:style>
          <p:txBody>
            <a:bodyPr vert="horz" wrap="square" lIns="91440" tIns="45720" rIns="91440" bIns="45720" rtlCol="0" anchor="ctr" anchorCtr="0"/>
            <a:lstStyle/>
            <a:p>
              <a:pPr algn="ctr">
                <a:defRPr/>
              </a:pPr>
              <a:r>
                <a:rPr lang="en-US" sz="2400" b="1" i="0">
                  <a:solidFill>
                    <a:srgbClr val="000000">
                      <a:alpha val="100000"/>
                    </a:srgbClr>
                  </a:solidFill>
                  <a:latin typeface="微软雅黑" panose="020B0503020204020204" charset="-122"/>
                  <a:ea typeface="微软雅黑" panose="020B0503020204020204" charset="-122"/>
                  <a:cs typeface="微软雅黑" panose="020B0503020204020204" charset="-122"/>
                </a:rPr>
                <a:t>技术装备审查以“购置发票+技术证明”为核心，厂房审查区分自有与租赁，实行多处累计考核机制。</a:t>
              </a:r>
              <a:endParaRPr lang="en-US" sz="1100"/>
            </a:p>
          </p:txBody>
        </p:sp>
        <p:grpSp>
          <p:nvGrpSpPr>
            <p:cNvPr id="5" name="Group 5"/>
            <p:cNvGrpSpPr/>
            <p:nvPr/>
          </p:nvGrpSpPr>
          <p:grpSpPr>
            <a:xfrm rot="0">
              <a:off x="660400" y="2629967"/>
              <a:ext cx="2209800" cy="3481758"/>
              <a:chOff x="660400" y="2629967"/>
              <a:chExt cx="2209800" cy="3481758"/>
            </a:xfrm>
          </p:grpSpPr>
          <p:sp>
            <p:nvSpPr>
              <p:cNvPr id="6" name="TextBox 6"/>
              <p:cNvSpPr txBox="1"/>
              <p:nvPr/>
            </p:nvSpPr>
            <p:spPr>
              <a:xfrm>
                <a:off x="1257300" y="2629967"/>
                <a:ext cx="889000" cy="888998"/>
              </a:xfrm>
              <a:prstGeom prst="rect">
                <a:avLst/>
              </a:prstGeom>
              <a:solidFill>
                <a:srgbClr val="0BB1A9">
                  <a:alpha val="100000"/>
                </a:srgbClr>
              </a:solidFill>
              <a:ln>
                <a:prstDash val="solid"/>
                <a:headEnd type="none"/>
                <a:tailEnd type="none"/>
              </a:ln>
            </p:spPr>
            <p:txBody>
              <a:bodyPr vert="horz" wrap="none" lIns="91440" tIns="45720" rIns="91440" bIns="45720" rtlCol="0" anchor="ctr" anchorCtr="0"/>
              <a:lstStyle/>
              <a:p>
                <a:pPr algn="ctr">
                  <a:defRPr/>
                </a:pPr>
                <a:r>
                  <a:rPr lang="en-US" sz="2800" b="1" i="0">
                    <a:solidFill>
                      <a:srgbClr val="FFFFFF">
                        <a:alpha val="100000"/>
                      </a:srgbClr>
                    </a:solidFill>
                    <a:latin typeface="Arial" panose="020B0604020202020204"/>
                    <a:ea typeface="Arial" panose="020B0604020202020204"/>
                    <a:cs typeface="Arial" panose="020B0604020202020204"/>
                  </a:rPr>
                  <a:t>1</a:t>
                </a:r>
                <a:endParaRPr lang="en-US" sz="1100"/>
              </a:p>
            </p:txBody>
          </p:sp>
          <p:sp>
            <p:nvSpPr>
              <p:cNvPr id="7" name="TextBox 7"/>
              <p:cNvSpPr txBox="1"/>
              <p:nvPr/>
            </p:nvSpPr>
            <p:spPr>
              <a:xfrm>
                <a:off x="787400" y="3519362"/>
                <a:ext cx="2082800" cy="797233"/>
              </a:xfrm>
              <a:prstGeom prst="rect">
                <a:avLst/>
              </a:prstGeom>
              <a:ln>
                <a:prstDash val="solid"/>
                <a:headEnd type="none"/>
                <a:tailEnd type="none"/>
              </a:ln>
            </p:spPr>
            <p:txBody>
              <a:bodyPr vert="horz" wrap="square" lIns="91440" tIns="45720" rIns="91440" bIns="45720" rtlCol="0" anchor="b" anchorCtr="0"/>
              <a:lstStyle/>
              <a:p>
                <a:pPr algn="ctr">
                  <a:spcBef>
                    <a:spcPts val="0"/>
                  </a:spcBef>
                  <a:spcAft>
                    <a:spcPts val="0"/>
                  </a:spcAft>
                  <a:defRPr/>
                </a:pPr>
                <a:r>
                  <a:rPr lang="en-US" sz="1800" b="1" i="0" strike="noStrike">
                    <a:solidFill>
                      <a:srgbClr val="000000">
                        <a:alpha val="100000"/>
                      </a:srgbClr>
                    </a:solidFill>
                    <a:latin typeface="微软雅黑" panose="020B0503020204020204" charset="-122"/>
                    <a:ea typeface="微软雅黑" panose="020B0503020204020204" charset="-122"/>
                    <a:cs typeface="微软雅黑" panose="020B0503020204020204" charset="-122"/>
                  </a:rPr>
                  <a:t>自有设备证明</a:t>
                </a:r>
                <a:endParaRPr lang="en-US" sz="1100"/>
              </a:p>
            </p:txBody>
          </p:sp>
          <p:sp>
            <p:nvSpPr>
              <p:cNvPr id="8" name="TextBox 8"/>
              <p:cNvSpPr txBox="1"/>
              <p:nvPr/>
            </p:nvSpPr>
            <p:spPr>
              <a:xfrm>
                <a:off x="660400" y="4522094"/>
                <a:ext cx="2082800" cy="1589631"/>
              </a:xfrm>
              <a:prstGeom prst="rect">
                <a:avLst/>
              </a:prstGeom>
              <a:ln>
                <a:prstDash val="solid"/>
                <a:headEnd type="none"/>
                <a:tailEnd type="none"/>
              </a:ln>
            </p:spPr>
            <p:txBody>
              <a:bodyPr vert="horz" wrap="square" lIns="91440" tIns="45720" rIns="91440" bIns="45720" rtlCol="0" anchor="t" anchorCtr="0"/>
              <a:lstStyle/>
              <a:p>
                <a:pPr algn="ctr">
                  <a:lnSpc>
                    <a:spcPct val="120000"/>
                  </a:lnSpc>
                  <a:spcBef>
                    <a:spcPts val="0"/>
                  </a:spcBef>
                  <a:spcAft>
                    <a:spcPts val="0"/>
                  </a:spcAft>
                  <a:defRPr/>
                </a:pPr>
                <a:r>
                  <a:rPr lang="en-US" sz="1200" b="0" i="0" strike="noStrike">
                    <a:solidFill>
                      <a:srgbClr val="000000">
                        <a:alpha val="100000"/>
                      </a:srgbClr>
                    </a:solidFill>
                    <a:latin typeface="微软雅黑" panose="020B0503020204020204" charset="-122"/>
                    <a:ea typeface="微软雅黑" panose="020B0503020204020204" charset="-122"/>
                    <a:cs typeface="微软雅黑" panose="020B0503020204020204" charset="-122"/>
                  </a:rPr>
                  <a:t>审查企业自有设备，必须提供设备购置发票作为所有权和价值的证明。</a:t>
                </a:r>
                <a:endParaRPr lang="en-US" sz="1100"/>
              </a:p>
            </p:txBody>
          </p:sp>
        </p:grpSp>
        <p:grpSp>
          <p:nvGrpSpPr>
            <p:cNvPr id="9" name="Group 9"/>
            <p:cNvGrpSpPr/>
            <p:nvPr/>
          </p:nvGrpSpPr>
          <p:grpSpPr>
            <a:xfrm rot="0">
              <a:off x="2870200" y="2629967"/>
              <a:ext cx="2106930" cy="3481757"/>
              <a:chOff x="2870200" y="2629967"/>
              <a:chExt cx="2106930" cy="3481757"/>
            </a:xfrm>
          </p:grpSpPr>
          <p:sp>
            <p:nvSpPr>
              <p:cNvPr id="10" name="TextBox 10"/>
              <p:cNvSpPr txBox="1"/>
              <p:nvPr/>
            </p:nvSpPr>
            <p:spPr>
              <a:xfrm>
                <a:off x="3451225" y="2629967"/>
                <a:ext cx="889000" cy="888998"/>
              </a:xfrm>
              <a:prstGeom prst="rect">
                <a:avLst/>
              </a:prstGeom>
              <a:solidFill>
                <a:srgbClr val="0BB1A9">
                  <a:alpha val="100000"/>
                </a:srgbClr>
              </a:solidFill>
              <a:ln>
                <a:prstDash val="solid"/>
                <a:headEnd type="none"/>
                <a:tailEnd type="none"/>
              </a:ln>
            </p:spPr>
            <p:txBody>
              <a:bodyPr vert="horz" wrap="none" lIns="91440" tIns="45720" rIns="91440" bIns="45720" rtlCol="0" anchor="ctr" anchorCtr="0"/>
              <a:lstStyle/>
              <a:p>
                <a:pPr algn="ctr">
                  <a:defRPr/>
                </a:pPr>
                <a:r>
                  <a:rPr lang="en-US" sz="2800" b="1" i="0">
                    <a:solidFill>
                      <a:srgbClr val="FFFFFF">
                        <a:alpha val="100000"/>
                      </a:srgbClr>
                    </a:solidFill>
                    <a:latin typeface="Arial" panose="020B0604020202020204"/>
                    <a:ea typeface="Arial" panose="020B0604020202020204"/>
                    <a:cs typeface="Arial" panose="020B0604020202020204"/>
                  </a:rPr>
                  <a:t>2</a:t>
                </a:r>
                <a:endParaRPr lang="en-US" sz="1100"/>
              </a:p>
            </p:txBody>
          </p:sp>
          <p:sp>
            <p:nvSpPr>
              <p:cNvPr id="11" name="TextBox 11"/>
              <p:cNvSpPr txBox="1"/>
              <p:nvPr/>
            </p:nvSpPr>
            <p:spPr>
              <a:xfrm>
                <a:off x="2870200" y="3519362"/>
                <a:ext cx="2082800" cy="797233"/>
              </a:xfrm>
              <a:prstGeom prst="rect">
                <a:avLst/>
              </a:prstGeom>
              <a:ln>
                <a:prstDash val="solid"/>
                <a:headEnd type="none"/>
                <a:tailEnd type="none"/>
              </a:ln>
            </p:spPr>
            <p:txBody>
              <a:bodyPr vert="horz" wrap="square" lIns="91440" tIns="45720" rIns="91440" bIns="45720" rtlCol="0" anchor="b" anchorCtr="0"/>
              <a:lstStyle/>
              <a:p>
                <a:pPr algn="ctr">
                  <a:spcBef>
                    <a:spcPts val="0"/>
                  </a:spcBef>
                  <a:spcAft>
                    <a:spcPts val="0"/>
                  </a:spcAft>
                  <a:defRPr/>
                </a:pPr>
                <a:r>
                  <a:rPr lang="en-US" sz="1800" b="1" i="0" strike="noStrike">
                    <a:solidFill>
                      <a:srgbClr val="000000">
                        <a:alpha val="100000"/>
                      </a:srgbClr>
                    </a:solidFill>
                    <a:latin typeface="微软雅黑" panose="020B0503020204020204" charset="-122"/>
                    <a:ea typeface="微软雅黑" panose="020B0503020204020204" charset="-122"/>
                    <a:cs typeface="微软雅黑" panose="020B0503020204020204" charset="-122"/>
                  </a:rPr>
                  <a:t>特殊设备要求</a:t>
                </a:r>
                <a:endParaRPr lang="en-US" sz="1100"/>
              </a:p>
            </p:txBody>
          </p:sp>
          <p:sp>
            <p:nvSpPr>
              <p:cNvPr id="12" name="TextBox 12"/>
              <p:cNvSpPr txBox="1"/>
              <p:nvPr/>
            </p:nvSpPr>
            <p:spPr>
              <a:xfrm>
                <a:off x="2894330" y="4522093"/>
                <a:ext cx="2082800" cy="1589631"/>
              </a:xfrm>
              <a:prstGeom prst="rect">
                <a:avLst/>
              </a:prstGeom>
              <a:ln>
                <a:prstDash val="solid"/>
                <a:headEnd type="none"/>
                <a:tailEnd type="none"/>
              </a:ln>
            </p:spPr>
            <p:txBody>
              <a:bodyPr vert="horz" wrap="square" lIns="91440" tIns="45720" rIns="91440" bIns="45720" rtlCol="0" anchor="t" anchorCtr="0"/>
              <a:lstStyle/>
              <a:p>
                <a:pPr algn="ctr">
                  <a:lnSpc>
                    <a:spcPct val="120000"/>
                  </a:lnSpc>
                  <a:spcBef>
                    <a:spcPts val="0"/>
                  </a:spcBef>
                  <a:spcAft>
                    <a:spcPts val="0"/>
                  </a:spcAft>
                  <a:defRPr/>
                </a:pPr>
                <a:r>
                  <a:rPr lang="en-US" sz="1200" b="0" i="0" strike="noStrike">
                    <a:solidFill>
                      <a:srgbClr val="000000">
                        <a:alpha val="100000"/>
                      </a:srgbClr>
                    </a:solidFill>
                    <a:latin typeface="微软雅黑" panose="020B0503020204020204" charset="-122"/>
                    <a:ea typeface="微软雅黑" panose="020B0503020204020204" charset="-122"/>
                    <a:cs typeface="微软雅黑" panose="020B0503020204020204" charset="-122"/>
                  </a:rPr>
                  <a:t>对港口与航道等资质，除发票外，还需提供设备性能、所属权及检验合格证明。</a:t>
                </a:r>
                <a:endParaRPr lang="en-US" sz="1100"/>
              </a:p>
            </p:txBody>
          </p:sp>
        </p:grpSp>
        <p:grpSp>
          <p:nvGrpSpPr>
            <p:cNvPr id="13" name="Group 13"/>
            <p:cNvGrpSpPr/>
            <p:nvPr/>
          </p:nvGrpSpPr>
          <p:grpSpPr>
            <a:xfrm rot="0">
              <a:off x="5080000" y="2629967"/>
              <a:ext cx="2091055" cy="3481757"/>
              <a:chOff x="5080000" y="2629967"/>
              <a:chExt cx="2091055" cy="3481757"/>
            </a:xfrm>
          </p:grpSpPr>
          <p:sp>
            <p:nvSpPr>
              <p:cNvPr id="14" name="TextBox 14"/>
              <p:cNvSpPr txBox="1"/>
              <p:nvPr/>
            </p:nvSpPr>
            <p:spPr>
              <a:xfrm>
                <a:off x="5645150" y="2629967"/>
                <a:ext cx="889000" cy="888998"/>
              </a:xfrm>
              <a:prstGeom prst="rect">
                <a:avLst/>
              </a:prstGeom>
              <a:solidFill>
                <a:srgbClr val="0BB1A9">
                  <a:alpha val="100000"/>
                </a:srgbClr>
              </a:solidFill>
              <a:ln>
                <a:prstDash val="solid"/>
                <a:headEnd type="none"/>
                <a:tailEnd type="none"/>
              </a:ln>
            </p:spPr>
            <p:txBody>
              <a:bodyPr vert="horz" wrap="none" lIns="91440" tIns="45720" rIns="91440" bIns="45720" rtlCol="0" anchor="ctr" anchorCtr="0"/>
              <a:lstStyle/>
              <a:p>
                <a:pPr algn="ctr">
                  <a:defRPr/>
                </a:pPr>
                <a:r>
                  <a:rPr lang="en-US" sz="2800" b="1" i="0">
                    <a:solidFill>
                      <a:srgbClr val="FFFFFF">
                        <a:alpha val="100000"/>
                      </a:srgbClr>
                    </a:solidFill>
                    <a:latin typeface="Arial" panose="020B0604020202020204"/>
                    <a:ea typeface="Arial" panose="020B0604020202020204"/>
                    <a:cs typeface="Arial" panose="020B0604020202020204"/>
                  </a:rPr>
                  <a:t>3</a:t>
                </a:r>
                <a:endParaRPr lang="en-US" sz="1100"/>
              </a:p>
            </p:txBody>
          </p:sp>
          <p:sp>
            <p:nvSpPr>
              <p:cNvPr id="15" name="TextBox 15"/>
              <p:cNvSpPr txBox="1"/>
              <p:nvPr/>
            </p:nvSpPr>
            <p:spPr>
              <a:xfrm>
                <a:off x="5080000" y="3519362"/>
                <a:ext cx="2082800" cy="797233"/>
              </a:xfrm>
              <a:prstGeom prst="rect">
                <a:avLst/>
              </a:prstGeom>
              <a:ln>
                <a:prstDash val="solid"/>
                <a:headEnd type="none"/>
                <a:tailEnd type="none"/>
              </a:ln>
            </p:spPr>
            <p:txBody>
              <a:bodyPr vert="horz" wrap="square" lIns="91440" tIns="45720" rIns="91440" bIns="45720" rtlCol="0" anchor="b" anchorCtr="0"/>
              <a:lstStyle/>
              <a:p>
                <a:pPr algn="ctr">
                  <a:spcBef>
                    <a:spcPts val="0"/>
                  </a:spcBef>
                  <a:spcAft>
                    <a:spcPts val="0"/>
                  </a:spcAft>
                  <a:defRPr/>
                </a:pPr>
                <a:r>
                  <a:rPr lang="en-US" sz="1800" b="1" i="0" strike="noStrike">
                    <a:solidFill>
                      <a:srgbClr val="000000">
                        <a:alpha val="100000"/>
                      </a:srgbClr>
                    </a:solidFill>
                    <a:latin typeface="微软雅黑" panose="020B0503020204020204" charset="-122"/>
                    <a:ea typeface="微软雅黑" panose="020B0503020204020204" charset="-122"/>
                    <a:cs typeface="微软雅黑" panose="020B0503020204020204" charset="-122"/>
                  </a:rPr>
                  <a:t>厂房考核方式</a:t>
                </a:r>
                <a:endParaRPr lang="en-US" sz="1100"/>
              </a:p>
            </p:txBody>
          </p:sp>
          <p:sp>
            <p:nvSpPr>
              <p:cNvPr id="16" name="TextBox 16"/>
              <p:cNvSpPr txBox="1"/>
              <p:nvPr/>
            </p:nvSpPr>
            <p:spPr>
              <a:xfrm>
                <a:off x="5088255" y="4522093"/>
                <a:ext cx="2082800" cy="1589631"/>
              </a:xfrm>
              <a:prstGeom prst="rect">
                <a:avLst/>
              </a:prstGeom>
              <a:ln>
                <a:prstDash val="solid"/>
                <a:headEnd type="none"/>
                <a:tailEnd type="none"/>
              </a:ln>
            </p:spPr>
            <p:txBody>
              <a:bodyPr vert="horz" wrap="square" lIns="91440" tIns="45720" rIns="91440" bIns="45720" rtlCol="0" anchor="t" anchorCtr="0"/>
              <a:lstStyle/>
              <a:p>
                <a:pPr algn="ctr">
                  <a:lnSpc>
                    <a:spcPct val="120000"/>
                  </a:lnSpc>
                  <a:spcBef>
                    <a:spcPts val="0"/>
                  </a:spcBef>
                  <a:spcAft>
                    <a:spcPts val="0"/>
                  </a:spcAft>
                  <a:defRPr/>
                </a:pPr>
                <a:r>
                  <a:rPr lang="en-US" sz="1200" b="0" i="0" strike="noStrike">
                    <a:solidFill>
                      <a:srgbClr val="000000">
                        <a:alpha val="100000"/>
                      </a:srgbClr>
                    </a:solidFill>
                    <a:latin typeface="微软雅黑" panose="020B0503020204020204" charset="-122"/>
                    <a:ea typeface="微软雅黑" panose="020B0503020204020204" charset="-122"/>
                    <a:cs typeface="微软雅黑" panose="020B0503020204020204" charset="-122"/>
                  </a:rPr>
                  <a:t>厂房包括自有或租赁的厂房，可多处累计考核，但租赁到期日应不早于受理日。</a:t>
                </a:r>
                <a:endParaRPr lang="en-US" sz="1100"/>
              </a:p>
            </p:txBody>
          </p:sp>
        </p:grpSp>
        <p:grpSp>
          <p:nvGrpSpPr>
            <p:cNvPr id="17" name="Group 17"/>
            <p:cNvGrpSpPr/>
            <p:nvPr/>
          </p:nvGrpSpPr>
          <p:grpSpPr>
            <a:xfrm rot="0">
              <a:off x="7282180" y="2629967"/>
              <a:ext cx="2090420" cy="3411098"/>
              <a:chOff x="7282180" y="2629967"/>
              <a:chExt cx="2090420" cy="3411098"/>
            </a:xfrm>
          </p:grpSpPr>
          <p:sp>
            <p:nvSpPr>
              <p:cNvPr id="18" name="TextBox 18"/>
              <p:cNvSpPr txBox="1"/>
              <p:nvPr/>
            </p:nvSpPr>
            <p:spPr>
              <a:xfrm>
                <a:off x="7839075" y="2629967"/>
                <a:ext cx="889000" cy="888998"/>
              </a:xfrm>
              <a:prstGeom prst="rect">
                <a:avLst/>
              </a:prstGeom>
              <a:solidFill>
                <a:srgbClr val="0BB1A9">
                  <a:alpha val="100000"/>
                </a:srgbClr>
              </a:solidFill>
              <a:ln>
                <a:prstDash val="solid"/>
                <a:headEnd type="none"/>
                <a:tailEnd type="none"/>
              </a:ln>
            </p:spPr>
            <p:txBody>
              <a:bodyPr vert="horz" wrap="none" lIns="91440" tIns="45720" rIns="91440" bIns="45720" rtlCol="0" anchor="ctr" anchorCtr="0"/>
              <a:lstStyle/>
              <a:p>
                <a:pPr algn="ctr">
                  <a:defRPr/>
                </a:pPr>
                <a:r>
                  <a:rPr lang="en-US" sz="2800" b="1" i="0">
                    <a:solidFill>
                      <a:srgbClr val="FFFFFF">
                        <a:alpha val="100000"/>
                      </a:srgbClr>
                    </a:solidFill>
                    <a:latin typeface="Arial" panose="020B0604020202020204"/>
                    <a:ea typeface="Arial" panose="020B0604020202020204"/>
                    <a:cs typeface="Arial" panose="020B0604020202020204"/>
                  </a:rPr>
                  <a:t>4</a:t>
                </a:r>
                <a:endParaRPr lang="en-US" sz="1100"/>
              </a:p>
            </p:txBody>
          </p:sp>
          <p:sp>
            <p:nvSpPr>
              <p:cNvPr id="19" name="TextBox 19"/>
              <p:cNvSpPr txBox="1"/>
              <p:nvPr/>
            </p:nvSpPr>
            <p:spPr>
              <a:xfrm>
                <a:off x="7289800" y="3519362"/>
                <a:ext cx="2082800" cy="797233"/>
              </a:xfrm>
              <a:prstGeom prst="rect">
                <a:avLst/>
              </a:prstGeom>
              <a:ln>
                <a:prstDash val="solid"/>
                <a:headEnd type="none"/>
                <a:tailEnd type="none"/>
              </a:ln>
            </p:spPr>
            <p:txBody>
              <a:bodyPr vert="horz" wrap="square" lIns="91440" tIns="45720" rIns="91440" bIns="45720" rtlCol="0" anchor="b" anchorCtr="0"/>
              <a:lstStyle/>
              <a:p>
                <a:pPr algn="ctr">
                  <a:spcBef>
                    <a:spcPts val="0"/>
                  </a:spcBef>
                  <a:spcAft>
                    <a:spcPts val="0"/>
                  </a:spcAft>
                  <a:defRPr/>
                </a:pPr>
                <a:r>
                  <a:rPr lang="en-US" sz="1800" b="1" i="0" strike="noStrike">
                    <a:solidFill>
                      <a:srgbClr val="000000">
                        <a:alpha val="100000"/>
                      </a:srgbClr>
                    </a:solidFill>
                    <a:latin typeface="微软雅黑" panose="020B0503020204020204" charset="-122"/>
                    <a:ea typeface="微软雅黑" panose="020B0503020204020204" charset="-122"/>
                    <a:cs typeface="微软雅黑" panose="020B0503020204020204" charset="-122"/>
                  </a:rPr>
                  <a:t>自有厂房证明</a:t>
                </a:r>
                <a:endParaRPr lang="en-US" sz="1100"/>
              </a:p>
            </p:txBody>
          </p:sp>
          <p:sp>
            <p:nvSpPr>
              <p:cNvPr id="20" name="TextBox 20"/>
              <p:cNvSpPr txBox="1"/>
              <p:nvPr/>
            </p:nvSpPr>
            <p:spPr>
              <a:xfrm>
                <a:off x="7282180" y="4451434"/>
                <a:ext cx="2082800" cy="1589631"/>
              </a:xfrm>
              <a:prstGeom prst="rect">
                <a:avLst/>
              </a:prstGeom>
              <a:ln>
                <a:prstDash val="solid"/>
                <a:headEnd type="none"/>
                <a:tailEnd type="none"/>
              </a:ln>
            </p:spPr>
            <p:txBody>
              <a:bodyPr vert="horz" wrap="square" lIns="91440" tIns="45720" rIns="91440" bIns="45720" rtlCol="0" anchor="t" anchorCtr="0"/>
              <a:lstStyle/>
              <a:p>
                <a:pPr algn="ctr">
                  <a:lnSpc>
                    <a:spcPct val="120000"/>
                  </a:lnSpc>
                  <a:spcBef>
                    <a:spcPts val="0"/>
                  </a:spcBef>
                  <a:spcAft>
                    <a:spcPts val="0"/>
                  </a:spcAft>
                  <a:defRPr/>
                </a:pPr>
                <a:r>
                  <a:rPr lang="en-US" sz="1200" b="0" i="0" strike="noStrike">
                    <a:solidFill>
                      <a:srgbClr val="000000">
                        <a:alpha val="100000"/>
                      </a:srgbClr>
                    </a:solidFill>
                    <a:latin typeface="微软雅黑" panose="020B0503020204020204" charset="-122"/>
                    <a:ea typeface="微软雅黑" panose="020B0503020204020204" charset="-122"/>
                    <a:cs typeface="微软雅黑" panose="020B0503020204020204" charset="-122"/>
                  </a:rPr>
                  <a:t>自有厂房需提供房屋产权证</a:t>
                </a:r>
                <a:r>
                  <a:rPr lang="zh-CN" altLang="en-US" sz="1200" b="0" i="0" strike="noStrike">
                    <a:solidFill>
                      <a:srgbClr val="000000">
                        <a:alpha val="100000"/>
                      </a:srgbClr>
                    </a:solidFill>
                    <a:latin typeface="微软雅黑" panose="020B0503020204020204" charset="-122"/>
                    <a:ea typeface="宋体" panose="02010600030101010101" pitchFamily="2" charset="-122"/>
                    <a:cs typeface="微软雅黑" panose="020B0503020204020204" charset="-122"/>
                  </a:rPr>
                  <a:t>及其他有效证明材料</a:t>
                </a:r>
                <a:r>
                  <a:rPr lang="en-US" sz="1200" b="0" i="0" strike="noStrike">
                    <a:solidFill>
                      <a:srgbClr val="000000">
                        <a:alpha val="100000"/>
                      </a:srgbClr>
                    </a:solidFill>
                    <a:latin typeface="微软雅黑" panose="020B0503020204020204" charset="-122"/>
                    <a:ea typeface="微软雅黑" panose="020B0503020204020204" charset="-122"/>
                    <a:cs typeface="微软雅黑" panose="020B0503020204020204" charset="-122"/>
                  </a:rPr>
                  <a:t>作为有效证明材料。</a:t>
                </a:r>
                <a:endParaRPr lang="zh-CN" altLang="en-US" sz="1100"/>
              </a:p>
            </p:txBody>
          </p:sp>
        </p:grpSp>
        <p:grpSp>
          <p:nvGrpSpPr>
            <p:cNvPr id="21" name="Group 21"/>
            <p:cNvGrpSpPr/>
            <p:nvPr/>
          </p:nvGrpSpPr>
          <p:grpSpPr>
            <a:xfrm rot="0">
              <a:off x="9436100" y="2629967"/>
              <a:ext cx="2092960" cy="3481757"/>
              <a:chOff x="9436100" y="2629967"/>
              <a:chExt cx="2092960" cy="3481757"/>
            </a:xfrm>
          </p:grpSpPr>
          <p:sp>
            <p:nvSpPr>
              <p:cNvPr id="22" name="TextBox 22"/>
              <p:cNvSpPr txBox="1"/>
              <p:nvPr/>
            </p:nvSpPr>
            <p:spPr>
              <a:xfrm>
                <a:off x="10033000" y="2629967"/>
                <a:ext cx="889000" cy="888998"/>
              </a:xfrm>
              <a:prstGeom prst="rect">
                <a:avLst/>
              </a:prstGeom>
              <a:solidFill>
                <a:srgbClr val="0BB1A9">
                  <a:alpha val="100000"/>
                </a:srgbClr>
              </a:solidFill>
              <a:ln>
                <a:prstDash val="solid"/>
                <a:headEnd type="none"/>
                <a:tailEnd type="none"/>
              </a:ln>
            </p:spPr>
            <p:txBody>
              <a:bodyPr vert="horz" wrap="none" lIns="91440" tIns="45720" rIns="91440" bIns="45720" rtlCol="0" anchor="ctr" anchorCtr="0"/>
              <a:lstStyle/>
              <a:p>
                <a:pPr algn="ctr">
                  <a:defRPr/>
                </a:pPr>
                <a:r>
                  <a:rPr lang="en-US" sz="2800" b="1" i="0">
                    <a:solidFill>
                      <a:srgbClr val="FFFFFF">
                        <a:alpha val="100000"/>
                      </a:srgbClr>
                    </a:solidFill>
                    <a:latin typeface="Arial" panose="020B0604020202020204"/>
                    <a:ea typeface="Arial" panose="020B0604020202020204"/>
                    <a:cs typeface="Arial" panose="020B0604020202020204"/>
                  </a:rPr>
                  <a:t>5</a:t>
                </a:r>
                <a:endParaRPr lang="en-US" sz="1100"/>
              </a:p>
            </p:txBody>
          </p:sp>
          <p:sp>
            <p:nvSpPr>
              <p:cNvPr id="23" name="TextBox 23"/>
              <p:cNvSpPr txBox="1"/>
              <p:nvPr/>
            </p:nvSpPr>
            <p:spPr>
              <a:xfrm>
                <a:off x="9446260" y="3462247"/>
                <a:ext cx="2082800" cy="797233"/>
              </a:xfrm>
              <a:prstGeom prst="rect">
                <a:avLst/>
              </a:prstGeom>
              <a:ln>
                <a:prstDash val="solid"/>
                <a:headEnd type="none"/>
                <a:tailEnd type="none"/>
              </a:ln>
            </p:spPr>
            <p:txBody>
              <a:bodyPr vert="horz" wrap="square" lIns="91440" tIns="45720" rIns="91440" bIns="45720" rtlCol="0" anchor="b" anchorCtr="0"/>
              <a:lstStyle/>
              <a:p>
                <a:pPr algn="ctr">
                  <a:spcBef>
                    <a:spcPts val="0"/>
                  </a:spcBef>
                  <a:spcAft>
                    <a:spcPts val="0"/>
                  </a:spcAft>
                  <a:defRPr/>
                </a:pPr>
                <a:r>
                  <a:rPr lang="en-US" sz="1800" b="1" i="0" strike="noStrike">
                    <a:solidFill>
                      <a:srgbClr val="000000">
                        <a:alpha val="100000"/>
                      </a:srgbClr>
                    </a:solidFill>
                    <a:latin typeface="微软雅黑" panose="020B0503020204020204" charset="-122"/>
                    <a:ea typeface="微软雅黑" panose="020B0503020204020204" charset="-122"/>
                    <a:cs typeface="微软雅黑" panose="020B0503020204020204" charset="-122"/>
                  </a:rPr>
                  <a:t>租赁厂房证明</a:t>
                </a:r>
                <a:endParaRPr lang="en-US" sz="1100"/>
              </a:p>
            </p:txBody>
          </p:sp>
          <p:sp>
            <p:nvSpPr>
              <p:cNvPr id="24" name="TextBox 24"/>
              <p:cNvSpPr txBox="1"/>
              <p:nvPr/>
            </p:nvSpPr>
            <p:spPr>
              <a:xfrm>
                <a:off x="9436100" y="4522093"/>
                <a:ext cx="2082800" cy="1589631"/>
              </a:xfrm>
              <a:prstGeom prst="rect">
                <a:avLst/>
              </a:prstGeom>
              <a:ln>
                <a:prstDash val="solid"/>
                <a:headEnd type="none"/>
                <a:tailEnd type="none"/>
              </a:ln>
            </p:spPr>
            <p:txBody>
              <a:bodyPr vert="horz" wrap="square" lIns="91440" tIns="45720" rIns="91440" bIns="45720" rtlCol="0" anchor="t" anchorCtr="0"/>
              <a:lstStyle/>
              <a:p>
                <a:pPr algn="ctr">
                  <a:lnSpc>
                    <a:spcPct val="120000"/>
                  </a:lnSpc>
                  <a:spcBef>
                    <a:spcPts val="0"/>
                  </a:spcBef>
                  <a:spcAft>
                    <a:spcPts val="0"/>
                  </a:spcAft>
                  <a:defRPr/>
                </a:pPr>
                <a:r>
                  <a:rPr lang="en-US" sz="1200" b="0" i="0" strike="noStrike">
                    <a:solidFill>
                      <a:srgbClr val="000000">
                        <a:alpha val="100000"/>
                      </a:srgbClr>
                    </a:solidFill>
                    <a:latin typeface="微软雅黑" panose="020B0503020204020204" charset="-122"/>
                    <a:ea typeface="微软雅黑" panose="020B0503020204020204" charset="-122"/>
                    <a:cs typeface="微软雅黑" panose="020B0503020204020204" charset="-122"/>
                  </a:rPr>
                  <a:t>租赁厂房除产权证外，还需提供有效的租赁合同，以证明使用权。</a:t>
                </a:r>
                <a:endParaRPr lang="en-US" sz="1100"/>
              </a:p>
            </p:txBody>
          </p:sp>
        </p:grpSp>
      </p:grpSp>
      <p:sp>
        <p:nvSpPr>
          <p:cNvPr id="25" name="TextBox 25"/>
          <p:cNvSpPr txBox="1"/>
          <p:nvPr/>
        </p:nvSpPr>
        <p:spPr>
          <a:xfrm>
            <a:off x="660400" y="128587"/>
            <a:ext cx="10858500" cy="900112"/>
          </a:xfrm>
          <a:prstGeom prst="rect">
            <a:avLst/>
          </a:prstGeom>
          <a:ln>
            <a:headEnd type="none"/>
            <a:tailEnd type="none"/>
          </a:ln>
        </p:spPr>
        <p:txBody>
          <a:bodyPr vert="horz" wrap="square" lIns="91440" tIns="45720" rIns="91440" bIns="45720" rtlCol="0" anchor="b" anchorCtr="0"/>
          <a:lstStyle/>
          <a:p>
            <a:pPr algn="l">
              <a:lnSpc>
                <a:spcPct val="100000"/>
              </a:lnSpc>
              <a:spcBef>
                <a:spcPts val="0"/>
              </a:spcBef>
              <a:defRPr/>
            </a:pPr>
            <a:r>
              <a:rPr lang="en-US" sz="2800" b="1" i="0">
                <a:solidFill>
                  <a:srgbClr val="000000">
                    <a:alpha val="100000"/>
                  </a:srgbClr>
                </a:solidFill>
                <a:latin typeface="微软雅黑" panose="020B0503020204020204" charset="-122"/>
                <a:ea typeface="微软雅黑" panose="020B0503020204020204" charset="-122"/>
                <a:cs typeface="微软雅黑" panose="020B0503020204020204" charset="-122"/>
              </a:rPr>
              <a:t>技术装备与厂房</a:t>
            </a:r>
            <a:endParaRPr lang="en-US" sz="11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8517a4de-eb98-4a2b-b31e-7996d4bd12a3"/>
          <p:cNvSpPr txBox="1"/>
          <p:nvPr/>
        </p:nvSpPr>
        <p:spPr>
          <a:xfrm>
            <a:off x="7861300" y="6409690"/>
            <a:ext cx="3657600" cy="274320"/>
          </a:xfrm>
          <a:prstGeom prst="rect">
            <a:avLst/>
          </a:prstGeom>
          <a:ln>
            <a:headEnd type="none"/>
            <a:tailEnd type="none"/>
          </a:ln>
        </p:spPr>
        <p:txBody>
          <a:bodyPr vert="horz" wrap="square" lIns="91440" tIns="45720" rIns="91440" bIns="45720" rtlCol="0" anchor="ctr" anchorCtr="0"/>
          <a:lstStyle/>
          <a:p>
            <a:pPr algn="r">
              <a:defRPr/>
            </a:pPr>
            <a:r>
              <a:rPr lang="en-US" sz="1000" b="0" i="0">
                <a:solidFill>
                  <a:srgbClr val="000000">
                    <a:alpha val="100000"/>
                  </a:srgbClr>
                </a:solidFill>
                <a:latin typeface="Arial" panose="020B0604020202020204"/>
                <a:ea typeface="Arial" panose="020B0604020202020204"/>
                <a:cs typeface="Arial" panose="020B0604020202020204"/>
              </a:rPr>
              <a:t>4</a:t>
            </a:r>
            <a:endParaRPr lang="en-US" sz="1100"/>
          </a:p>
        </p:txBody>
      </p:sp>
      <p:sp>
        <p:nvSpPr>
          <p:cNvPr id="4" name="AutoShape 4"/>
          <p:cNvSpPr/>
          <p:nvPr/>
        </p:nvSpPr>
        <p:spPr>
          <a:xfrm flipH="1">
            <a:off x="4295775" y="2513330"/>
            <a:ext cx="1800225" cy="3620770"/>
          </a:xfrm>
          <a:prstGeom prst="rect">
            <a:avLst/>
          </a:prstGeom>
          <a:ln w="12700">
            <a:noFill/>
            <a:headEnd type="none"/>
            <a:tailEnd type="none"/>
          </a:ln>
        </p:spPr>
      </p:sp>
      <p:sp>
        <p:nvSpPr>
          <p:cNvPr id="5" name="TextBox 5"/>
          <p:cNvSpPr txBox="1"/>
          <p:nvPr/>
        </p:nvSpPr>
        <p:spPr>
          <a:xfrm>
            <a:off x="660400" y="1072515"/>
            <a:ext cx="10858500" cy="763270"/>
          </a:xfrm>
          <a:prstGeom prst="rect">
            <a:avLst/>
          </a:prstGeom>
          <a:ln>
            <a:headEnd type="none" w="med" len="med"/>
            <a:tailEnd type="none" w="med" len="med"/>
          </a:ln>
        </p:spPr>
        <p:style>
          <a:lnRef idx="0">
            <a:srgbClr val="FFFFFF"/>
          </a:lnRef>
          <a:fillRef idx="3">
            <a:schemeClr val="accent5"/>
          </a:fillRef>
          <a:effectRef idx="0">
            <a:srgbClr val="FFFFFF"/>
          </a:effectRef>
          <a:fontRef idx="minor">
            <a:schemeClr val="lt1"/>
          </a:fontRef>
        </p:style>
        <p:txBody>
          <a:bodyPr vert="horz" wrap="square" lIns="91440" tIns="45720" rIns="91440" bIns="45720" rtlCol="0" anchor="ctr" anchorCtr="0"/>
          <a:lstStyle/>
          <a:p>
            <a:pPr algn="l">
              <a:defRPr/>
            </a:pPr>
            <a:r>
              <a:rPr lang="en-US" sz="2400" b="1" i="0">
                <a:solidFill>
                  <a:srgbClr val="FFFFFF">
                    <a:alpha val="100000"/>
                  </a:srgbClr>
                </a:solidFill>
                <a:latin typeface="微软雅黑" panose="020B0503020204020204" charset="-122"/>
                <a:ea typeface="微软雅黑" panose="020B0503020204020204" charset="-122"/>
                <a:cs typeface="微软雅黑" panose="020B0503020204020204" charset="-122"/>
              </a:rPr>
              <a:t>实行“单位一致性+时段完整性”双控机制，严格审核人员社保与年龄，退休人员管理设比例限制。</a:t>
            </a:r>
            <a:endParaRPr lang="en-US" sz="1100"/>
          </a:p>
        </p:txBody>
      </p:sp>
      <p:grpSp>
        <p:nvGrpSpPr>
          <p:cNvPr id="6" name="Group 6"/>
          <p:cNvGrpSpPr/>
          <p:nvPr/>
        </p:nvGrpSpPr>
        <p:grpSpPr>
          <a:xfrm rot="0">
            <a:off x="727710" y="1981200"/>
            <a:ext cx="1771015" cy="4152900"/>
            <a:chOff x="727657" y="1387378"/>
            <a:chExt cx="1770789" cy="4152997"/>
          </a:xfrm>
        </p:grpSpPr>
        <p:sp>
          <p:nvSpPr>
            <p:cNvPr id="7" name="TextBox 7"/>
            <p:cNvSpPr txBox="1"/>
            <p:nvPr/>
          </p:nvSpPr>
          <p:spPr>
            <a:xfrm>
              <a:off x="727658" y="3041879"/>
              <a:ext cx="1736500" cy="2498496"/>
            </a:xfrm>
            <a:prstGeom prst="rect">
              <a:avLst/>
            </a:prstGeom>
            <a:ln>
              <a:headEnd type="none"/>
              <a:tailEnd type="none"/>
            </a:ln>
          </p:spPr>
          <p:txBody>
            <a:bodyPr vert="horz" wrap="square" lIns="91440" tIns="45720" rIns="91440" bIns="45720" rtlCol="0" anchor="t" anchorCtr="0"/>
            <a:lstStyle/>
            <a:p>
              <a:pPr algn="l">
                <a:lnSpc>
                  <a:spcPct val="120000"/>
                </a:lnSpc>
                <a:defRPr/>
              </a:pPr>
              <a:r>
                <a:rPr lang="en-US" sz="1200" b="0" i="0" strike="noStrike">
                  <a:solidFill>
                    <a:srgbClr val="000000">
                      <a:alpha val="100000"/>
                    </a:srgbClr>
                  </a:solidFill>
                  <a:latin typeface="微软雅黑" panose="020B0503020204020204" charset="-122"/>
                  <a:ea typeface="微软雅黑" panose="020B0503020204020204" charset="-122"/>
                  <a:cs typeface="微软雅黑" panose="020B0503020204020204" charset="-122"/>
                </a:rPr>
                <a:t>社会保险证明须由社会统筹保险基金管理部门出具，缴费单位应与申报单位一致，上级公司、子公司、人力资源机构等其他单位缴纳或个人缴纳不予认定，</a:t>
              </a:r>
              <a:r>
                <a:rPr lang="en-US" sz="1200" i="0" strike="noStrike">
                  <a:solidFill>
                    <a:srgbClr val="000000">
                      <a:alpha val="100000"/>
                    </a:srgbClr>
                  </a:solidFill>
                  <a:latin typeface="微软雅黑" panose="020B0503020204020204" charset="-122"/>
                  <a:ea typeface="微软雅黑" panose="020B0503020204020204" charset="-122"/>
                  <a:cs typeface="微软雅黑" panose="020B0503020204020204" charset="-122"/>
                </a:rPr>
                <a:t>分公司缴纳可认定。</a:t>
              </a:r>
              <a:endParaRPr lang="en-US" sz="1200" i="0" strike="noStrike">
                <a:solidFill>
                  <a:srgbClr val="000000">
                    <a:alpha val="100000"/>
                  </a:srgbClr>
                </a:solidFill>
                <a:latin typeface="微软雅黑" panose="020B0503020204020204" charset="-122"/>
                <a:ea typeface="微软雅黑" panose="020B0503020204020204" charset="-122"/>
                <a:cs typeface="微软雅黑" panose="020B0503020204020204" charset="-122"/>
              </a:endParaRPr>
            </a:p>
          </p:txBody>
        </p:sp>
        <p:sp>
          <p:nvSpPr>
            <p:cNvPr id="8" name="TextBox 8"/>
            <p:cNvSpPr txBox="1"/>
            <p:nvPr/>
          </p:nvSpPr>
          <p:spPr>
            <a:xfrm>
              <a:off x="727657" y="2023533"/>
              <a:ext cx="1736498" cy="1018349"/>
            </a:xfrm>
            <a:prstGeom prst="rect">
              <a:avLst/>
            </a:prstGeom>
            <a:ln>
              <a:headEnd type="none"/>
              <a:tailEnd type="none"/>
            </a:ln>
          </p:spPr>
          <p:txBody>
            <a:bodyPr vert="horz" wrap="square" lIns="91440" tIns="45720" rIns="91440" bIns="45720" rtlCol="0" anchor="t" anchorCtr="0"/>
            <a:lstStyle/>
            <a:p>
              <a:pPr algn="l">
                <a:lnSpc>
                  <a:spcPct val="120000"/>
                </a:lnSpc>
                <a:defRPr/>
              </a:pPr>
              <a:r>
                <a:rPr lang="en-US" sz="1800" b="1" i="0">
                  <a:solidFill>
                    <a:srgbClr val="000000">
                      <a:alpha val="100000"/>
                    </a:srgbClr>
                  </a:solidFill>
                  <a:latin typeface="微软雅黑" panose="020B0503020204020204" charset="-122"/>
                  <a:ea typeface="微软雅黑" panose="020B0503020204020204" charset="-122"/>
                  <a:cs typeface="微软雅黑" panose="020B0503020204020204" charset="-122"/>
                </a:rPr>
                <a:t>社保缴费单位</a:t>
              </a:r>
              <a:endParaRPr lang="en-US" sz="1100"/>
            </a:p>
          </p:txBody>
        </p:sp>
        <p:sp>
          <p:nvSpPr>
            <p:cNvPr id="9" name="TextBox 9"/>
            <p:cNvSpPr txBox="1"/>
            <p:nvPr/>
          </p:nvSpPr>
          <p:spPr>
            <a:xfrm>
              <a:off x="761948" y="1387378"/>
              <a:ext cx="1736498" cy="490837"/>
            </a:xfrm>
            <a:prstGeom prst="rect">
              <a:avLst/>
            </a:prstGeom>
            <a:ln>
              <a:headEnd type="none"/>
              <a:tailEnd type="none"/>
            </a:ln>
          </p:spPr>
          <p:txBody>
            <a:bodyPr vert="horz" wrap="none" lIns="91440" tIns="45720" rIns="91440" bIns="45720" rtlCol="0" anchor="b" anchorCtr="0"/>
            <a:lstStyle/>
            <a:p>
              <a:pPr algn="l">
                <a:lnSpc>
                  <a:spcPct val="99000"/>
                </a:lnSpc>
                <a:defRPr/>
              </a:pPr>
              <a:r>
                <a:rPr lang="en-US" sz="2600" b="1" i="0">
                  <a:solidFill>
                    <a:srgbClr val="0BB1A9">
                      <a:alpha val="100000"/>
                    </a:srgbClr>
                  </a:solidFill>
                  <a:latin typeface="Arial" panose="020B0604020202020204"/>
                  <a:ea typeface="Arial" panose="020B0604020202020204"/>
                  <a:cs typeface="Arial" panose="020B0604020202020204"/>
                </a:rPr>
                <a:t>1</a:t>
              </a:r>
              <a:endParaRPr lang="en-US" sz="1100"/>
            </a:p>
          </p:txBody>
        </p:sp>
      </p:grpSp>
      <p:grpSp>
        <p:nvGrpSpPr>
          <p:cNvPr id="10" name="Group 10"/>
          <p:cNvGrpSpPr/>
          <p:nvPr/>
        </p:nvGrpSpPr>
        <p:grpSpPr>
          <a:xfrm rot="0">
            <a:off x="2527935" y="1925320"/>
            <a:ext cx="1736725" cy="4208780"/>
            <a:chOff x="2077579" y="1331498"/>
            <a:chExt cx="1736501" cy="4208877"/>
          </a:xfrm>
        </p:grpSpPr>
        <p:sp>
          <p:nvSpPr>
            <p:cNvPr id="11" name="TextBox 11"/>
            <p:cNvSpPr txBox="1"/>
            <p:nvPr/>
          </p:nvSpPr>
          <p:spPr>
            <a:xfrm>
              <a:off x="2077580" y="3041879"/>
              <a:ext cx="1736500" cy="2498496"/>
            </a:xfrm>
            <a:prstGeom prst="rect">
              <a:avLst/>
            </a:prstGeom>
            <a:ln>
              <a:headEnd type="none"/>
              <a:tailEnd type="none"/>
            </a:ln>
          </p:spPr>
          <p:txBody>
            <a:bodyPr vert="horz" wrap="square" lIns="91440" tIns="45720" rIns="91440" bIns="45720" rtlCol="0" anchor="t" anchorCtr="0"/>
            <a:lstStyle/>
            <a:p>
              <a:pPr algn="l">
                <a:lnSpc>
                  <a:spcPct val="120000"/>
                </a:lnSpc>
                <a:defRPr/>
              </a:pPr>
              <a:r>
                <a:rPr lang="en-US" sz="1200" b="0" i="0" strike="noStrike">
                  <a:solidFill>
                    <a:srgbClr val="000000">
                      <a:alpha val="100000"/>
                    </a:srgbClr>
                  </a:solidFill>
                  <a:latin typeface="微软雅黑" panose="020B0503020204020204" charset="-122"/>
                  <a:ea typeface="微软雅黑" panose="020B0503020204020204" charset="-122"/>
                  <a:cs typeface="微软雅黑" panose="020B0503020204020204" charset="-122"/>
                </a:rPr>
                <a:t>考核申报前3个月或1个月的社保，</a:t>
              </a:r>
              <a:r>
                <a:rPr lang="zh-CN" altLang="en-US" sz="1200" b="0" i="0" strike="noStrike">
                  <a:solidFill>
                    <a:srgbClr val="000000">
                      <a:alpha val="100000"/>
                    </a:srgbClr>
                  </a:solidFill>
                  <a:latin typeface="微软雅黑" panose="020B0503020204020204" charset="-122"/>
                  <a:ea typeface="宋体" panose="02010600030101010101" pitchFamily="2" charset="-122"/>
                  <a:cs typeface="微软雅黑" panose="020B0503020204020204" charset="-122"/>
                </a:rPr>
                <a:t>考核时间</a:t>
              </a:r>
              <a:r>
                <a:rPr lang="en-US" sz="1200" b="0" i="0" strike="noStrike">
                  <a:solidFill>
                    <a:srgbClr val="000000">
                      <a:alpha val="100000"/>
                    </a:srgbClr>
                  </a:solidFill>
                  <a:latin typeface="微软雅黑" panose="020B0503020204020204" charset="-122"/>
                  <a:ea typeface="微软雅黑" panose="020B0503020204020204" charset="-122"/>
                  <a:cs typeface="微软雅黑" panose="020B0503020204020204" charset="-122"/>
                </a:rPr>
                <a:t>以</a:t>
              </a:r>
              <a:r>
                <a:rPr lang="zh-CN" altLang="en-US" sz="1200" b="0" i="0" strike="noStrike">
                  <a:solidFill>
                    <a:srgbClr val="000000">
                      <a:alpha val="100000"/>
                    </a:srgbClr>
                  </a:solidFill>
                  <a:latin typeface="微软雅黑" panose="020B0503020204020204" charset="-122"/>
                  <a:ea typeface="宋体" panose="02010600030101010101" pitchFamily="2" charset="-122"/>
                  <a:cs typeface="微软雅黑" panose="020B0503020204020204" charset="-122"/>
                </a:rPr>
                <a:t>办件</a:t>
              </a:r>
              <a:r>
                <a:rPr lang="en-US" sz="1100" b="0" i="0" strike="noStrike">
                  <a:solidFill>
                    <a:srgbClr val="000000">
                      <a:alpha val="100000"/>
                    </a:srgbClr>
                  </a:solidFill>
                  <a:latin typeface="微软雅黑" panose="020B0503020204020204" charset="-122"/>
                  <a:ea typeface="微软雅黑" panose="020B0503020204020204" charset="-122"/>
                  <a:cs typeface="微软雅黑" panose="020B0503020204020204" charset="-122"/>
                </a:rPr>
                <a:t>受理日期为准</a:t>
              </a:r>
              <a:r>
                <a:rPr lang="en-US" sz="1200" b="0" i="0" strike="noStrike">
                  <a:solidFill>
                    <a:srgbClr val="000000">
                      <a:alpha val="100000"/>
                    </a:srgbClr>
                  </a:solidFill>
                  <a:latin typeface="微软雅黑" panose="020B0503020204020204" charset="-122"/>
                  <a:ea typeface="微软雅黑" panose="020B0503020204020204" charset="-122"/>
                  <a:cs typeface="微软雅黑" panose="020B0503020204020204" charset="-122"/>
                </a:rPr>
                <a:t>。</a:t>
              </a:r>
              <a:endParaRPr lang="en-US" sz="1100"/>
            </a:p>
          </p:txBody>
        </p:sp>
        <p:sp>
          <p:nvSpPr>
            <p:cNvPr id="12" name="TextBox 12"/>
            <p:cNvSpPr txBox="1"/>
            <p:nvPr/>
          </p:nvSpPr>
          <p:spPr>
            <a:xfrm>
              <a:off x="2077579" y="2023533"/>
              <a:ext cx="1736498" cy="1018349"/>
            </a:xfrm>
            <a:prstGeom prst="rect">
              <a:avLst/>
            </a:prstGeom>
            <a:ln>
              <a:headEnd type="none"/>
              <a:tailEnd type="none"/>
            </a:ln>
          </p:spPr>
          <p:txBody>
            <a:bodyPr vert="horz" wrap="square" lIns="91440" tIns="45720" rIns="91440" bIns="45720" rtlCol="0" anchor="t" anchorCtr="0"/>
            <a:lstStyle/>
            <a:p>
              <a:pPr algn="l">
                <a:lnSpc>
                  <a:spcPct val="120000"/>
                </a:lnSpc>
                <a:defRPr/>
              </a:pPr>
              <a:r>
                <a:rPr lang="en-US" sz="1800" b="1" i="0">
                  <a:solidFill>
                    <a:srgbClr val="000000">
                      <a:alpha val="100000"/>
                    </a:srgbClr>
                  </a:solidFill>
                  <a:latin typeface="微软雅黑" panose="020B0503020204020204" charset="-122"/>
                  <a:ea typeface="微软雅黑" panose="020B0503020204020204" charset="-122"/>
                  <a:cs typeface="微软雅黑" panose="020B0503020204020204" charset="-122"/>
                </a:rPr>
                <a:t>社保缴纳月份</a:t>
              </a:r>
              <a:endParaRPr lang="en-US" sz="1100"/>
            </a:p>
          </p:txBody>
        </p:sp>
        <p:sp>
          <p:nvSpPr>
            <p:cNvPr id="13" name="TextBox 13"/>
            <p:cNvSpPr txBox="1"/>
            <p:nvPr/>
          </p:nvSpPr>
          <p:spPr>
            <a:xfrm>
              <a:off x="2077580" y="1331498"/>
              <a:ext cx="1736498" cy="490837"/>
            </a:xfrm>
            <a:prstGeom prst="rect">
              <a:avLst/>
            </a:prstGeom>
            <a:ln>
              <a:headEnd type="none"/>
              <a:tailEnd type="none"/>
            </a:ln>
          </p:spPr>
          <p:txBody>
            <a:bodyPr vert="horz" wrap="none" lIns="91440" tIns="45720" rIns="91440" bIns="45720" rtlCol="0" anchor="b" anchorCtr="0"/>
            <a:lstStyle/>
            <a:p>
              <a:pPr algn="l">
                <a:lnSpc>
                  <a:spcPct val="99000"/>
                </a:lnSpc>
                <a:defRPr/>
              </a:pPr>
              <a:r>
                <a:rPr lang="en-US" sz="2600" b="1" i="0">
                  <a:solidFill>
                    <a:srgbClr val="0BB1A9">
                      <a:alpha val="100000"/>
                    </a:srgbClr>
                  </a:solidFill>
                  <a:latin typeface="Arial" panose="020B0604020202020204"/>
                  <a:ea typeface="Arial" panose="020B0604020202020204"/>
                  <a:cs typeface="Arial" panose="020B0604020202020204"/>
                </a:rPr>
                <a:t>2</a:t>
              </a:r>
              <a:endParaRPr lang="en-US" sz="1100"/>
            </a:p>
          </p:txBody>
        </p:sp>
      </p:grpSp>
      <p:grpSp>
        <p:nvGrpSpPr>
          <p:cNvPr id="14" name="Group 14"/>
          <p:cNvGrpSpPr/>
          <p:nvPr/>
        </p:nvGrpSpPr>
        <p:grpSpPr>
          <a:xfrm rot="0">
            <a:off x="4327525" y="1925320"/>
            <a:ext cx="1736725" cy="4093845"/>
            <a:chOff x="3427501" y="1331498"/>
            <a:chExt cx="1736501" cy="4093740"/>
          </a:xfrm>
        </p:grpSpPr>
        <p:sp>
          <p:nvSpPr>
            <p:cNvPr id="15" name="TextBox 15"/>
            <p:cNvSpPr txBox="1"/>
            <p:nvPr/>
          </p:nvSpPr>
          <p:spPr>
            <a:xfrm>
              <a:off x="3427502" y="3041879"/>
              <a:ext cx="1736500" cy="2383359"/>
            </a:xfrm>
            <a:prstGeom prst="rect">
              <a:avLst/>
            </a:prstGeom>
            <a:ln>
              <a:headEnd type="none"/>
              <a:tailEnd type="none"/>
            </a:ln>
          </p:spPr>
          <p:txBody>
            <a:bodyPr vert="horz" wrap="square" lIns="91440" tIns="45720" rIns="91440" bIns="45720" rtlCol="0" anchor="t" anchorCtr="0"/>
            <a:lstStyle/>
            <a:p>
              <a:pPr algn="l">
                <a:lnSpc>
                  <a:spcPct val="120000"/>
                </a:lnSpc>
                <a:defRPr/>
              </a:pPr>
              <a:r>
                <a:rPr lang="en-US" sz="1200" b="0" i="0" strike="noStrike">
                  <a:solidFill>
                    <a:srgbClr val="000000">
                      <a:alpha val="100000"/>
                    </a:srgbClr>
                  </a:solidFill>
                  <a:latin typeface="微软雅黑" panose="020B0503020204020204" charset="-122"/>
                  <a:ea typeface="微软雅黑" panose="020B0503020204020204" charset="-122"/>
                  <a:cs typeface="微软雅黑" panose="020B0503020204020204" charset="-122"/>
                </a:rPr>
                <a:t>人员年龄以身份证为准核验，且在作出行政许可决定当日须符合60周岁以下要求。</a:t>
              </a:r>
              <a:r>
                <a:rPr lang="zh-CN" altLang="en-US" sz="1200" b="0" i="0" strike="noStrike">
                  <a:solidFill>
                    <a:srgbClr val="000000">
                      <a:alpha val="100000"/>
                    </a:srgbClr>
                  </a:solidFill>
                  <a:latin typeface="微软雅黑" panose="020B0503020204020204" charset="-122"/>
                  <a:ea typeface="宋体" panose="02010600030101010101" pitchFamily="2" charset="-122"/>
                  <a:cs typeface="微软雅黑" panose="020B0503020204020204" charset="-122"/>
                </a:rPr>
                <a:t>住房城乡建设部门对主要人员退休年龄有新规定的，从其规定。</a:t>
              </a:r>
              <a:endParaRPr lang="zh-CN" altLang="en-US" sz="1200" b="0" i="0" strike="noStrike">
                <a:solidFill>
                  <a:srgbClr val="000000">
                    <a:alpha val="100000"/>
                  </a:srgbClr>
                </a:solidFill>
                <a:latin typeface="微软雅黑" panose="020B0503020204020204" charset="-122"/>
                <a:ea typeface="宋体" panose="02010600030101010101" pitchFamily="2" charset="-122"/>
                <a:cs typeface="微软雅黑" panose="020B0503020204020204" charset="-122"/>
              </a:endParaRPr>
            </a:p>
          </p:txBody>
        </p:sp>
        <p:sp>
          <p:nvSpPr>
            <p:cNvPr id="16" name="TextBox 16"/>
            <p:cNvSpPr txBox="1"/>
            <p:nvPr/>
          </p:nvSpPr>
          <p:spPr>
            <a:xfrm>
              <a:off x="3427501" y="2023533"/>
              <a:ext cx="1736498" cy="1018349"/>
            </a:xfrm>
            <a:prstGeom prst="rect">
              <a:avLst/>
            </a:prstGeom>
            <a:ln>
              <a:headEnd type="none"/>
              <a:tailEnd type="none"/>
            </a:ln>
          </p:spPr>
          <p:txBody>
            <a:bodyPr vert="horz" wrap="square" lIns="91440" tIns="45720" rIns="91440" bIns="45720" rtlCol="0" anchor="t" anchorCtr="0"/>
            <a:lstStyle/>
            <a:p>
              <a:pPr algn="l">
                <a:lnSpc>
                  <a:spcPct val="120000"/>
                </a:lnSpc>
                <a:defRPr/>
              </a:pPr>
              <a:r>
                <a:rPr lang="en-US" sz="1800" b="1" i="0">
                  <a:solidFill>
                    <a:srgbClr val="000000">
                      <a:alpha val="100000"/>
                    </a:srgbClr>
                  </a:solidFill>
                  <a:latin typeface="微软雅黑" panose="020B0503020204020204" charset="-122"/>
                  <a:ea typeface="微软雅黑" panose="020B0503020204020204" charset="-122"/>
                  <a:cs typeface="微软雅黑" panose="020B0503020204020204" charset="-122"/>
                </a:rPr>
                <a:t>年龄计算方式</a:t>
              </a:r>
              <a:endParaRPr lang="en-US" sz="1100"/>
            </a:p>
          </p:txBody>
        </p:sp>
        <p:sp>
          <p:nvSpPr>
            <p:cNvPr id="17" name="TextBox 17"/>
            <p:cNvSpPr txBox="1"/>
            <p:nvPr/>
          </p:nvSpPr>
          <p:spPr>
            <a:xfrm>
              <a:off x="3427502" y="1331498"/>
              <a:ext cx="1736498" cy="490837"/>
            </a:xfrm>
            <a:prstGeom prst="rect">
              <a:avLst/>
            </a:prstGeom>
            <a:ln>
              <a:headEnd type="none"/>
              <a:tailEnd type="none"/>
            </a:ln>
          </p:spPr>
          <p:txBody>
            <a:bodyPr vert="horz" wrap="none" lIns="91440" tIns="45720" rIns="91440" bIns="45720" rtlCol="0" anchor="b" anchorCtr="0"/>
            <a:lstStyle/>
            <a:p>
              <a:pPr algn="l">
                <a:lnSpc>
                  <a:spcPct val="99000"/>
                </a:lnSpc>
                <a:defRPr/>
              </a:pPr>
              <a:r>
                <a:rPr lang="en-US" sz="2600" b="1" i="0">
                  <a:solidFill>
                    <a:srgbClr val="0BB1A9">
                      <a:alpha val="100000"/>
                    </a:srgbClr>
                  </a:solidFill>
                  <a:latin typeface="Arial" panose="020B0604020202020204"/>
                  <a:ea typeface="Arial" panose="020B0604020202020204"/>
                  <a:cs typeface="Arial" panose="020B0604020202020204"/>
                </a:rPr>
                <a:t>3</a:t>
              </a:r>
              <a:endParaRPr lang="en-US" sz="1100"/>
            </a:p>
          </p:txBody>
        </p:sp>
      </p:grpSp>
      <p:grpSp>
        <p:nvGrpSpPr>
          <p:cNvPr id="18" name="Group 18"/>
          <p:cNvGrpSpPr/>
          <p:nvPr/>
        </p:nvGrpSpPr>
        <p:grpSpPr>
          <a:xfrm rot="0">
            <a:off x="6127750" y="1925320"/>
            <a:ext cx="1736725" cy="4208780"/>
            <a:chOff x="4777423" y="1331498"/>
            <a:chExt cx="1736501" cy="4208877"/>
          </a:xfrm>
        </p:grpSpPr>
        <p:sp>
          <p:nvSpPr>
            <p:cNvPr id="19" name="TextBox 19"/>
            <p:cNvSpPr txBox="1"/>
            <p:nvPr/>
          </p:nvSpPr>
          <p:spPr>
            <a:xfrm>
              <a:off x="4777424" y="3041879"/>
              <a:ext cx="1736500" cy="2498496"/>
            </a:xfrm>
            <a:prstGeom prst="rect">
              <a:avLst/>
            </a:prstGeom>
            <a:ln>
              <a:headEnd type="none"/>
              <a:tailEnd type="none"/>
            </a:ln>
          </p:spPr>
          <p:txBody>
            <a:bodyPr vert="horz" wrap="square" lIns="91440" tIns="45720" rIns="91440" bIns="45720" rtlCol="0" anchor="t" anchorCtr="0"/>
            <a:lstStyle/>
            <a:p>
              <a:pPr algn="l">
                <a:lnSpc>
                  <a:spcPct val="120000"/>
                </a:lnSpc>
                <a:defRPr/>
              </a:pPr>
              <a:r>
                <a:rPr lang="en-US" sz="1200" b="0" i="0" strike="noStrike">
                  <a:solidFill>
                    <a:srgbClr val="000000">
                      <a:alpha val="100000"/>
                    </a:srgbClr>
                  </a:solidFill>
                  <a:latin typeface="微软雅黑" panose="020B0503020204020204" charset="-122"/>
                  <a:ea typeface="微软雅黑" panose="020B0503020204020204" charset="-122"/>
                  <a:cs typeface="微软雅黑" panose="020B0503020204020204" charset="-122"/>
                </a:rPr>
                <a:t>退休人员人数比例不得超过</a:t>
              </a:r>
              <a:r>
                <a:rPr lang="zh-CN" altLang="en-US" sz="1200" b="0" i="0" strike="noStrike">
                  <a:solidFill>
                    <a:srgbClr val="000000">
                      <a:alpha val="100000"/>
                    </a:srgbClr>
                  </a:solidFill>
                  <a:latin typeface="微软雅黑" panose="020B0503020204020204" charset="-122"/>
                  <a:ea typeface="宋体" panose="02010600030101010101" pitchFamily="2" charset="-122"/>
                  <a:cs typeface="微软雅黑" panose="020B0503020204020204" charset="-122"/>
                </a:rPr>
                <a:t>该项资质标准要求的</a:t>
              </a:r>
              <a:r>
                <a:rPr lang="en-US" sz="1200" b="0" i="0" strike="noStrike">
                  <a:solidFill>
                    <a:srgbClr val="000000">
                      <a:alpha val="100000"/>
                    </a:srgbClr>
                  </a:solidFill>
                  <a:latin typeface="微软雅黑" panose="020B0503020204020204" charset="-122"/>
                  <a:ea typeface="微软雅黑" panose="020B0503020204020204" charset="-122"/>
                  <a:cs typeface="微软雅黑" panose="020B0503020204020204" charset="-122"/>
                </a:rPr>
                <a:t>注册建造师与职称人员总数的三分之一</a:t>
              </a:r>
              <a:r>
                <a:rPr lang="zh-CN" altLang="en-US" sz="1200" b="0" i="0" strike="noStrike">
                  <a:solidFill>
                    <a:srgbClr val="000000">
                      <a:alpha val="100000"/>
                    </a:srgbClr>
                  </a:solidFill>
                  <a:latin typeface="微软雅黑" panose="020B0503020204020204" charset="-122"/>
                  <a:ea typeface="宋体" panose="02010600030101010101" pitchFamily="2" charset="-122"/>
                  <a:cs typeface="微软雅黑" panose="020B0503020204020204" charset="-122"/>
                </a:rPr>
                <a:t>（计算结果向下取整）。</a:t>
              </a:r>
              <a:endParaRPr lang="zh-CN" altLang="en-US" sz="1200" b="0" i="0" strike="noStrike">
                <a:solidFill>
                  <a:srgbClr val="000000">
                    <a:alpha val="100000"/>
                  </a:srgbClr>
                </a:solidFill>
                <a:latin typeface="微软雅黑" panose="020B0503020204020204" charset="-122"/>
                <a:ea typeface="宋体" panose="02010600030101010101" pitchFamily="2" charset="-122"/>
                <a:cs typeface="微软雅黑" panose="020B0503020204020204" charset="-122"/>
              </a:endParaRPr>
            </a:p>
          </p:txBody>
        </p:sp>
        <p:sp>
          <p:nvSpPr>
            <p:cNvPr id="20" name="TextBox 20"/>
            <p:cNvSpPr txBox="1"/>
            <p:nvPr/>
          </p:nvSpPr>
          <p:spPr>
            <a:xfrm>
              <a:off x="4777423" y="2023533"/>
              <a:ext cx="1736498" cy="1018349"/>
            </a:xfrm>
            <a:prstGeom prst="rect">
              <a:avLst/>
            </a:prstGeom>
            <a:ln>
              <a:headEnd type="none"/>
              <a:tailEnd type="none"/>
            </a:ln>
          </p:spPr>
          <p:txBody>
            <a:bodyPr vert="horz" wrap="square" lIns="91440" tIns="45720" rIns="91440" bIns="45720" rtlCol="0" anchor="t" anchorCtr="0"/>
            <a:lstStyle/>
            <a:p>
              <a:pPr algn="l">
                <a:lnSpc>
                  <a:spcPct val="120000"/>
                </a:lnSpc>
                <a:defRPr/>
              </a:pPr>
              <a:r>
                <a:rPr lang="en-US" sz="1800" b="1" i="0">
                  <a:solidFill>
                    <a:srgbClr val="000000">
                      <a:alpha val="100000"/>
                    </a:srgbClr>
                  </a:solidFill>
                  <a:latin typeface="微软雅黑" panose="020B0503020204020204" charset="-122"/>
                  <a:ea typeface="微软雅黑" panose="020B0503020204020204" charset="-122"/>
                  <a:cs typeface="微软雅黑" panose="020B0503020204020204" charset="-122"/>
                </a:rPr>
                <a:t>退休人员要求</a:t>
              </a:r>
              <a:endParaRPr lang="en-US" sz="1100"/>
            </a:p>
          </p:txBody>
        </p:sp>
        <p:sp>
          <p:nvSpPr>
            <p:cNvPr id="21" name="TextBox 21"/>
            <p:cNvSpPr txBox="1"/>
            <p:nvPr/>
          </p:nvSpPr>
          <p:spPr>
            <a:xfrm>
              <a:off x="4777424" y="1331498"/>
              <a:ext cx="1736498" cy="490837"/>
            </a:xfrm>
            <a:prstGeom prst="rect">
              <a:avLst/>
            </a:prstGeom>
            <a:ln>
              <a:headEnd type="none"/>
              <a:tailEnd type="none"/>
            </a:ln>
          </p:spPr>
          <p:txBody>
            <a:bodyPr vert="horz" wrap="none" lIns="91440" tIns="45720" rIns="91440" bIns="45720" rtlCol="0" anchor="b" anchorCtr="0"/>
            <a:lstStyle/>
            <a:p>
              <a:pPr algn="l">
                <a:lnSpc>
                  <a:spcPct val="99000"/>
                </a:lnSpc>
                <a:defRPr/>
              </a:pPr>
              <a:r>
                <a:rPr lang="en-US" sz="2600" b="1" i="0">
                  <a:solidFill>
                    <a:srgbClr val="0BB1A9">
                      <a:alpha val="100000"/>
                    </a:srgbClr>
                  </a:solidFill>
                  <a:latin typeface="Arial" panose="020B0604020202020204"/>
                  <a:ea typeface="Arial" panose="020B0604020202020204"/>
                  <a:cs typeface="Arial" panose="020B0604020202020204"/>
                </a:rPr>
                <a:t>4</a:t>
              </a:r>
              <a:endParaRPr lang="en-US" sz="1100"/>
            </a:p>
          </p:txBody>
        </p:sp>
      </p:grpSp>
      <p:grpSp>
        <p:nvGrpSpPr>
          <p:cNvPr id="22" name="Group 22"/>
          <p:cNvGrpSpPr/>
          <p:nvPr/>
        </p:nvGrpSpPr>
        <p:grpSpPr>
          <a:xfrm rot="0">
            <a:off x="7927975" y="1925320"/>
            <a:ext cx="1736725" cy="4208780"/>
            <a:chOff x="6127345" y="1331498"/>
            <a:chExt cx="1736501" cy="4208877"/>
          </a:xfrm>
        </p:grpSpPr>
        <p:sp>
          <p:nvSpPr>
            <p:cNvPr id="23" name="TextBox 23"/>
            <p:cNvSpPr txBox="1"/>
            <p:nvPr/>
          </p:nvSpPr>
          <p:spPr>
            <a:xfrm>
              <a:off x="6127346" y="3041879"/>
              <a:ext cx="1736500" cy="2498496"/>
            </a:xfrm>
            <a:prstGeom prst="rect">
              <a:avLst/>
            </a:prstGeom>
            <a:ln>
              <a:headEnd type="none"/>
              <a:tailEnd type="none"/>
            </a:ln>
          </p:spPr>
          <p:txBody>
            <a:bodyPr vert="horz" wrap="square" lIns="91440" tIns="45720" rIns="91440" bIns="45720" rtlCol="0" anchor="t" anchorCtr="0"/>
            <a:lstStyle/>
            <a:p>
              <a:pPr algn="l">
                <a:lnSpc>
                  <a:spcPct val="120000"/>
                </a:lnSpc>
                <a:defRPr/>
              </a:pPr>
              <a:r>
                <a:rPr lang="en-US" sz="1200" b="0" i="0" strike="noStrike">
                  <a:solidFill>
                    <a:srgbClr val="000000">
                      <a:alpha val="100000"/>
                    </a:srgbClr>
                  </a:solidFill>
                  <a:latin typeface="微软雅黑" panose="020B0503020204020204" charset="-122"/>
                  <a:ea typeface="微软雅黑" panose="020B0503020204020204" charset="-122"/>
                  <a:cs typeface="微软雅黑" panose="020B0503020204020204" charset="-122"/>
                </a:rPr>
                <a:t>企业为主要人员缴纳的社会保险如属</a:t>
              </a:r>
              <a:r>
                <a:rPr lang="en-US" sz="1100" b="0" i="0" strike="noStrike">
                  <a:solidFill>
                    <a:srgbClr val="000000">
                      <a:alpha val="100000"/>
                    </a:srgbClr>
                  </a:solidFill>
                  <a:latin typeface="微软雅黑" panose="020B0503020204020204" charset="-122"/>
                  <a:ea typeface="微软雅黑" panose="020B0503020204020204" charset="-122"/>
                  <a:cs typeface="微软雅黑" panose="020B0503020204020204" charset="-122"/>
                </a:rPr>
                <a:t>补缴，在资质申报中其效力不</a:t>
              </a:r>
              <a:r>
                <a:rPr lang="en-US" sz="1200" b="0" i="0" strike="noStrike">
                  <a:solidFill>
                    <a:srgbClr val="000000">
                      <a:alpha val="100000"/>
                    </a:srgbClr>
                  </a:solidFill>
                  <a:latin typeface="微软雅黑" panose="020B0503020204020204" charset="-122"/>
                  <a:ea typeface="微软雅黑" panose="020B0503020204020204" charset="-122"/>
                  <a:cs typeface="微软雅黑" panose="020B0503020204020204" charset="-122"/>
                </a:rPr>
                <a:t>予认可。</a:t>
              </a:r>
              <a:endParaRPr lang="en-US" sz="1100"/>
            </a:p>
          </p:txBody>
        </p:sp>
        <p:sp>
          <p:nvSpPr>
            <p:cNvPr id="24" name="TextBox 24"/>
            <p:cNvSpPr txBox="1"/>
            <p:nvPr/>
          </p:nvSpPr>
          <p:spPr>
            <a:xfrm>
              <a:off x="6127345" y="2023533"/>
              <a:ext cx="1736498" cy="1018349"/>
            </a:xfrm>
            <a:prstGeom prst="rect">
              <a:avLst/>
            </a:prstGeom>
            <a:ln>
              <a:headEnd type="none"/>
              <a:tailEnd type="none"/>
            </a:ln>
          </p:spPr>
          <p:txBody>
            <a:bodyPr vert="horz" wrap="square" lIns="91440" tIns="45720" rIns="91440" bIns="45720" rtlCol="0" anchor="t" anchorCtr="0"/>
            <a:lstStyle/>
            <a:p>
              <a:pPr algn="l">
                <a:lnSpc>
                  <a:spcPct val="120000"/>
                </a:lnSpc>
                <a:defRPr/>
              </a:pPr>
              <a:r>
                <a:rPr lang="en-US" sz="1800" b="1" i="0">
                  <a:solidFill>
                    <a:srgbClr val="000000">
                      <a:alpha val="100000"/>
                    </a:srgbClr>
                  </a:solidFill>
                  <a:latin typeface="微软雅黑" panose="020B0503020204020204" charset="-122"/>
                  <a:ea typeface="微软雅黑" panose="020B0503020204020204" charset="-122"/>
                  <a:cs typeface="微软雅黑" panose="020B0503020204020204" charset="-122"/>
                </a:rPr>
                <a:t>补缴社保无效</a:t>
              </a:r>
              <a:endParaRPr lang="en-US" sz="1100"/>
            </a:p>
          </p:txBody>
        </p:sp>
        <p:sp>
          <p:nvSpPr>
            <p:cNvPr id="25" name="TextBox 25"/>
            <p:cNvSpPr txBox="1"/>
            <p:nvPr/>
          </p:nvSpPr>
          <p:spPr>
            <a:xfrm>
              <a:off x="6127346" y="1331498"/>
              <a:ext cx="1736498" cy="490837"/>
            </a:xfrm>
            <a:prstGeom prst="rect">
              <a:avLst/>
            </a:prstGeom>
            <a:ln>
              <a:headEnd type="none"/>
              <a:tailEnd type="none"/>
            </a:ln>
          </p:spPr>
          <p:txBody>
            <a:bodyPr vert="horz" wrap="none" lIns="91440" tIns="45720" rIns="91440" bIns="45720" rtlCol="0" anchor="b" anchorCtr="0"/>
            <a:lstStyle/>
            <a:p>
              <a:pPr algn="l">
                <a:lnSpc>
                  <a:spcPct val="99000"/>
                </a:lnSpc>
                <a:defRPr/>
              </a:pPr>
              <a:r>
                <a:rPr lang="en-US" sz="2600" b="1" i="0">
                  <a:solidFill>
                    <a:srgbClr val="0BB1A9">
                      <a:alpha val="100000"/>
                    </a:srgbClr>
                  </a:solidFill>
                  <a:latin typeface="Arial" panose="020B0604020202020204"/>
                  <a:ea typeface="Arial" panose="020B0604020202020204"/>
                  <a:cs typeface="Arial" panose="020B0604020202020204"/>
                </a:rPr>
                <a:t>5</a:t>
              </a:r>
              <a:endParaRPr lang="en-US" sz="1100"/>
            </a:p>
          </p:txBody>
        </p:sp>
      </p:grpSp>
      <p:grpSp>
        <p:nvGrpSpPr>
          <p:cNvPr id="26" name="Group 26"/>
          <p:cNvGrpSpPr/>
          <p:nvPr/>
        </p:nvGrpSpPr>
        <p:grpSpPr>
          <a:xfrm rot="0">
            <a:off x="9727565" y="1925320"/>
            <a:ext cx="1736725" cy="4208780"/>
            <a:chOff x="7477267" y="1331498"/>
            <a:chExt cx="1736501" cy="4208877"/>
          </a:xfrm>
        </p:grpSpPr>
        <p:sp>
          <p:nvSpPr>
            <p:cNvPr id="27" name="TextBox 27"/>
            <p:cNvSpPr txBox="1"/>
            <p:nvPr/>
          </p:nvSpPr>
          <p:spPr>
            <a:xfrm>
              <a:off x="7477268" y="3041879"/>
              <a:ext cx="1736500" cy="2498496"/>
            </a:xfrm>
            <a:prstGeom prst="rect">
              <a:avLst/>
            </a:prstGeom>
            <a:ln>
              <a:headEnd type="none"/>
              <a:tailEnd type="none"/>
            </a:ln>
          </p:spPr>
          <p:txBody>
            <a:bodyPr vert="horz" wrap="square" lIns="91440" tIns="45720" rIns="91440" bIns="45720" rtlCol="0" anchor="t" anchorCtr="0"/>
            <a:lstStyle/>
            <a:p>
              <a:pPr algn="l">
                <a:lnSpc>
                  <a:spcPct val="120000"/>
                </a:lnSpc>
                <a:defRPr/>
              </a:pPr>
              <a:r>
                <a:rPr lang="en-US" sz="1200" b="0" i="0" strike="noStrike">
                  <a:solidFill>
                    <a:srgbClr val="000000">
                      <a:alpha val="100000"/>
                    </a:srgbClr>
                  </a:solidFill>
                  <a:latin typeface="微软雅黑" panose="020B0503020204020204" charset="-122"/>
                  <a:ea typeface="微软雅黑" panose="020B0503020204020204" charset="-122"/>
                  <a:cs typeface="微软雅黑" panose="020B0503020204020204" charset="-122"/>
                </a:rPr>
                <a:t>退休人员须提供退休证明及与申报企业签订的剩余有效期</a:t>
              </a:r>
              <a:r>
                <a:rPr lang="zh-CN" altLang="en-US" sz="1200" b="0" i="0" strike="noStrike">
                  <a:solidFill>
                    <a:srgbClr val="000000">
                      <a:alpha val="100000"/>
                    </a:srgbClr>
                  </a:solidFill>
                  <a:latin typeface="微软雅黑" panose="020B0503020204020204" charset="-122"/>
                  <a:ea typeface="宋体" panose="02010600030101010101" pitchFamily="2" charset="-122"/>
                  <a:cs typeface="微软雅黑" panose="020B0503020204020204" charset="-122"/>
                </a:rPr>
                <a:t>（自受理之日起算）满</a:t>
              </a:r>
              <a:r>
                <a:rPr lang="en-US" sz="1200" b="0" i="0" strike="noStrike">
                  <a:solidFill>
                    <a:srgbClr val="000000">
                      <a:alpha val="100000"/>
                    </a:srgbClr>
                  </a:solidFill>
                  <a:latin typeface="微软雅黑" panose="020B0503020204020204" charset="-122"/>
                  <a:ea typeface="微软雅黑" panose="020B0503020204020204" charset="-122"/>
                  <a:cs typeface="微软雅黑" panose="020B0503020204020204" charset="-122"/>
                </a:rPr>
                <a:t>1年以上的劳动用工协议和《个人所得税纳税记录》</a:t>
              </a:r>
              <a:r>
                <a:rPr lang="en-US" altLang="zh-CN" sz="1200" b="0" i="0" strike="noStrike">
                  <a:solidFill>
                    <a:srgbClr val="000000">
                      <a:alpha val="100000"/>
                    </a:srgbClr>
                  </a:solidFill>
                  <a:latin typeface="微软雅黑" panose="020B0503020204020204" charset="-122"/>
                  <a:ea typeface="微软雅黑" panose="020B0503020204020204" charset="-122"/>
                  <a:cs typeface="微软雅黑" panose="020B0503020204020204" charset="-122"/>
                </a:rPr>
                <a:t>(</a:t>
              </a:r>
              <a:r>
                <a:rPr lang="zh-CN" altLang="en-US" sz="1200" b="0" i="0" strike="noStrike">
                  <a:solidFill>
                    <a:srgbClr val="000000">
                      <a:alpha val="100000"/>
                    </a:srgbClr>
                  </a:solidFill>
                  <a:latin typeface="微软雅黑" panose="020B0503020204020204" charset="-122"/>
                  <a:ea typeface="微软雅黑" panose="020B0503020204020204" charset="-122"/>
                  <a:cs typeface="微软雅黑" panose="020B0503020204020204" charset="-122"/>
                </a:rPr>
                <a:t>需体现税款所属期及入库税务机关信息等，</a:t>
              </a:r>
              <a:r>
                <a:rPr lang="en-US" altLang="zh-CN" sz="1200" b="0" i="0" strike="noStrike">
                  <a:solidFill>
                    <a:srgbClr val="000000">
                      <a:alpha val="100000"/>
                    </a:srgbClr>
                  </a:solidFill>
                  <a:latin typeface="微软雅黑" panose="020B0503020204020204" charset="-122"/>
                  <a:ea typeface="微软雅黑" panose="020B0503020204020204" charset="-122"/>
                  <a:cs typeface="微软雅黑" panose="020B0503020204020204" charset="-122"/>
                </a:rPr>
                <a:t>其中税款所属期需覆盖资质申报考核所要求的月份；入库税务机关须为企业为退休人员发放工</a:t>
              </a:r>
              <a:r>
                <a:rPr lang="zh-CN" altLang="en-US" sz="1200" b="0" i="0" strike="noStrike">
                  <a:solidFill>
                    <a:srgbClr val="000000">
                      <a:alpha val="100000"/>
                    </a:srgbClr>
                  </a:solidFill>
                  <a:latin typeface="微软雅黑" panose="020B0503020204020204" charset="-122"/>
                  <a:ea typeface="微软雅黑" panose="020B0503020204020204" charset="-122"/>
                  <a:cs typeface="微软雅黑" panose="020B0503020204020204" charset="-122"/>
                </a:rPr>
                <a:t>资所在地税务局</a:t>
              </a:r>
              <a:r>
                <a:rPr lang="en-US" altLang="zh-CN" sz="1200" b="0" i="0" strike="noStrike">
                  <a:solidFill>
                    <a:srgbClr val="000000">
                      <a:alpha val="100000"/>
                    </a:srgbClr>
                  </a:solidFill>
                  <a:latin typeface="微软雅黑" panose="020B0503020204020204" charset="-122"/>
                  <a:ea typeface="微软雅黑" panose="020B0503020204020204" charset="-122"/>
                  <a:cs typeface="微软雅黑" panose="020B0503020204020204" charset="-122"/>
                </a:rPr>
                <a:t>)</a:t>
              </a:r>
              <a:r>
                <a:rPr lang="en-US" sz="1200" b="0" i="0" strike="noStrike">
                  <a:solidFill>
                    <a:srgbClr val="000000">
                      <a:alpha val="100000"/>
                    </a:srgbClr>
                  </a:solidFill>
                  <a:latin typeface="微软雅黑" panose="020B0503020204020204" charset="-122"/>
                  <a:ea typeface="微软雅黑" panose="020B0503020204020204" charset="-122"/>
                  <a:cs typeface="微软雅黑" panose="020B0503020204020204" charset="-122"/>
                </a:rPr>
                <a:t>。</a:t>
              </a:r>
              <a:endParaRPr lang="en-US" sz="1100"/>
            </a:p>
          </p:txBody>
        </p:sp>
        <p:sp>
          <p:nvSpPr>
            <p:cNvPr id="28" name="TextBox 28"/>
            <p:cNvSpPr txBox="1"/>
            <p:nvPr/>
          </p:nvSpPr>
          <p:spPr>
            <a:xfrm>
              <a:off x="7477267" y="2023533"/>
              <a:ext cx="1736498" cy="1018349"/>
            </a:xfrm>
            <a:prstGeom prst="rect">
              <a:avLst/>
            </a:prstGeom>
            <a:ln>
              <a:headEnd type="none"/>
              <a:tailEnd type="none"/>
            </a:ln>
          </p:spPr>
          <p:txBody>
            <a:bodyPr vert="horz" wrap="square" lIns="91440" tIns="45720" rIns="91440" bIns="45720" rtlCol="0" anchor="t" anchorCtr="0"/>
            <a:lstStyle/>
            <a:p>
              <a:pPr algn="l">
                <a:lnSpc>
                  <a:spcPct val="120000"/>
                </a:lnSpc>
                <a:defRPr/>
              </a:pPr>
              <a:r>
                <a:rPr lang="en-US" sz="1800" b="1" i="0">
                  <a:solidFill>
                    <a:srgbClr val="000000">
                      <a:alpha val="100000"/>
                    </a:srgbClr>
                  </a:solidFill>
                  <a:latin typeface="微软雅黑" panose="020B0503020204020204" charset="-122"/>
                  <a:ea typeface="微软雅黑" panose="020B0503020204020204" charset="-122"/>
                  <a:cs typeface="微软雅黑" panose="020B0503020204020204" charset="-122"/>
                </a:rPr>
                <a:t>退休证明材料</a:t>
              </a:r>
              <a:endParaRPr lang="en-US" sz="1100"/>
            </a:p>
          </p:txBody>
        </p:sp>
        <p:sp>
          <p:nvSpPr>
            <p:cNvPr id="29" name="TextBox 29"/>
            <p:cNvSpPr txBox="1"/>
            <p:nvPr/>
          </p:nvSpPr>
          <p:spPr>
            <a:xfrm>
              <a:off x="7477268" y="1331498"/>
              <a:ext cx="1736498" cy="490837"/>
            </a:xfrm>
            <a:prstGeom prst="rect">
              <a:avLst/>
            </a:prstGeom>
            <a:ln>
              <a:headEnd type="none"/>
              <a:tailEnd type="none"/>
            </a:ln>
          </p:spPr>
          <p:txBody>
            <a:bodyPr vert="horz" wrap="none" lIns="91440" tIns="45720" rIns="91440" bIns="45720" rtlCol="0" anchor="b" anchorCtr="0"/>
            <a:lstStyle/>
            <a:p>
              <a:pPr algn="l">
                <a:lnSpc>
                  <a:spcPct val="99000"/>
                </a:lnSpc>
                <a:defRPr/>
              </a:pPr>
              <a:r>
                <a:rPr lang="en-US" sz="2600" b="1" i="0">
                  <a:solidFill>
                    <a:srgbClr val="0BB1A9">
                      <a:alpha val="100000"/>
                    </a:srgbClr>
                  </a:solidFill>
                  <a:latin typeface="Arial" panose="020B0604020202020204"/>
                  <a:ea typeface="Arial" panose="020B0604020202020204"/>
                  <a:cs typeface="Arial" panose="020B0604020202020204"/>
                </a:rPr>
                <a:t>6</a:t>
              </a:r>
              <a:endParaRPr lang="en-US" sz="1100"/>
            </a:p>
          </p:txBody>
        </p:sp>
      </p:grpSp>
      <p:sp>
        <p:nvSpPr>
          <p:cNvPr id="30" name="TextBox 30"/>
          <p:cNvSpPr txBox="1"/>
          <p:nvPr/>
        </p:nvSpPr>
        <p:spPr>
          <a:xfrm>
            <a:off x="660400" y="128587"/>
            <a:ext cx="10858500" cy="900112"/>
          </a:xfrm>
          <a:prstGeom prst="rect">
            <a:avLst/>
          </a:prstGeom>
          <a:ln>
            <a:headEnd type="none"/>
            <a:tailEnd type="none"/>
          </a:ln>
        </p:spPr>
        <p:txBody>
          <a:bodyPr vert="horz" wrap="square" lIns="91440" tIns="45720" rIns="91440" bIns="45720" rtlCol="0" anchor="b" anchorCtr="0"/>
          <a:lstStyle/>
          <a:p>
            <a:pPr algn="l">
              <a:lnSpc>
                <a:spcPct val="100000"/>
              </a:lnSpc>
              <a:spcBef>
                <a:spcPts val="0"/>
              </a:spcBef>
              <a:defRPr/>
            </a:pPr>
            <a:r>
              <a:rPr lang="en-US" sz="2800" b="1" i="0">
                <a:solidFill>
                  <a:srgbClr val="000000">
                    <a:alpha val="100000"/>
                  </a:srgbClr>
                </a:solidFill>
                <a:latin typeface="微软雅黑" panose="020B0503020204020204" charset="-122"/>
                <a:ea typeface="微软雅黑" panose="020B0503020204020204" charset="-122"/>
                <a:cs typeface="微软雅黑" panose="020B0503020204020204" charset="-122"/>
              </a:rPr>
              <a:t>人员社保与年龄</a:t>
            </a:r>
            <a:endParaRPr lang="en-US" sz="1100"/>
          </a:p>
        </p:txBody>
      </p:sp>
    </p:spTree>
  </p:cSld>
  <p:clrMapOvr>
    <a:masterClrMapping/>
  </p:clrMapOvr>
</p:sld>
</file>

<file path=ppt/tags/tag1.xml><?xml version="1.0" encoding="utf-8"?>
<p:tagLst xmlns:p="http://schemas.openxmlformats.org/presentationml/2006/main">
  <p:tag name="KSO_WM_DIAGRAM_VIRTUALLY_FRAME" val="{&quot;height&quot;:394.00007874015745,&quot;left&quot;:52,&quot;top&quot;:89,&quot;width&quot;:855}"/>
</p:tagLst>
</file>

<file path=ppt/tags/tag10.xml><?xml version="1.0" encoding="utf-8"?>
<p:tagLst xmlns:p="http://schemas.openxmlformats.org/presentationml/2006/main">
  <p:tag name="KSO_WM_DIAGRAM_VIRTUALLY_FRAME" val="{&quot;height&quot;:394.00007874015745,&quot;left&quot;:52,&quot;top&quot;:89,&quot;width&quot;:855}"/>
</p:tagLst>
</file>

<file path=ppt/tags/tag11.xml><?xml version="1.0" encoding="utf-8"?>
<p:tagLst xmlns:p="http://schemas.openxmlformats.org/presentationml/2006/main">
  <p:tag name="KSO_WM_DIAGRAM_VIRTUALLY_FRAME" val="{&quot;height&quot;:394.00007874015745,&quot;left&quot;:52,&quot;top&quot;:89,&quot;width&quot;:855}"/>
</p:tagLst>
</file>

<file path=ppt/tags/tag12.xml><?xml version="1.0" encoding="utf-8"?>
<p:tagLst xmlns:p="http://schemas.openxmlformats.org/presentationml/2006/main">
  <p:tag name="KSO_WM_DIAGRAM_VIRTUALLY_FRAME" val="{&quot;height&quot;:394.00007874015745,&quot;left&quot;:52,&quot;top&quot;:89,&quot;width&quot;:855}"/>
</p:tagLst>
</file>

<file path=ppt/tags/tag13.xml><?xml version="1.0" encoding="utf-8"?>
<p:tagLst xmlns:p="http://schemas.openxmlformats.org/presentationml/2006/main">
  <p:tag name="KSO_WM_DIAGRAM_VIRTUALLY_FRAME" val="{&quot;height&quot;:394.00007874015745,&quot;left&quot;:52,&quot;top&quot;:89,&quot;width&quot;:855}"/>
</p:tagLst>
</file>

<file path=ppt/tags/tag14.xml><?xml version="1.0" encoding="utf-8"?>
<p:tagLst xmlns:p="http://schemas.openxmlformats.org/presentationml/2006/main">
  <p:tag name="KSO_WM_DIAGRAM_VIRTUALLY_FRAME" val="{&quot;height&quot;:394.00007874015745,&quot;left&quot;:52,&quot;top&quot;:89,&quot;width&quot;:855}"/>
</p:tagLst>
</file>

<file path=ppt/tags/tag15.xml><?xml version="1.0" encoding="utf-8"?>
<p:tagLst xmlns:p="http://schemas.openxmlformats.org/presentationml/2006/main">
  <p:tag name="KSO_WM_DIAGRAM_VIRTUALLY_FRAME" val="{&quot;height&quot;:394.00007874015745,&quot;left&quot;:52,&quot;top&quot;:89,&quot;width&quot;:855}"/>
</p:tagLst>
</file>

<file path=ppt/tags/tag16.xml><?xml version="1.0" encoding="utf-8"?>
<p:tagLst xmlns:p="http://schemas.openxmlformats.org/presentationml/2006/main">
  <p:tag name="KSO_WM_DIAGRAM_VIRTUALLY_FRAME" val="{&quot;height&quot;:394.00007874015745,&quot;left&quot;:52,&quot;top&quot;:89,&quot;width&quot;:855}"/>
</p:tagLst>
</file>

<file path=ppt/tags/tag17.xml><?xml version="1.0" encoding="utf-8"?>
<p:tagLst xmlns:p="http://schemas.openxmlformats.org/presentationml/2006/main">
  <p:tag name="KSO_WM_DIAGRAM_VIRTUALLY_FRAME" val="{&quot;height&quot;:394.00007874015745,&quot;left&quot;:52,&quot;top&quot;:89,&quot;width&quot;:855}"/>
</p:tagLst>
</file>

<file path=ppt/tags/tag18.xml><?xml version="1.0" encoding="utf-8"?>
<p:tagLst xmlns:p="http://schemas.openxmlformats.org/presentationml/2006/main">
  <p:tag name="KSO_WM_DIAGRAM_VIRTUALLY_FRAME" val="{&quot;height&quot;:394.00007874015745,&quot;left&quot;:52,&quot;top&quot;:89,&quot;width&quot;:855}"/>
</p:tagLst>
</file>

<file path=ppt/tags/tag19.xml><?xml version="1.0" encoding="utf-8"?>
<p:tagLst xmlns:p="http://schemas.openxmlformats.org/presentationml/2006/main">
  <p:tag name="KSO_WM_DIAGRAM_VIRTUALLY_FRAME" val="{&quot;height&quot;:394.00007874015745,&quot;left&quot;:52,&quot;top&quot;:89,&quot;width&quot;:855}"/>
</p:tagLst>
</file>

<file path=ppt/tags/tag2.xml><?xml version="1.0" encoding="utf-8"?>
<p:tagLst xmlns:p="http://schemas.openxmlformats.org/presentationml/2006/main">
  <p:tag name="KSO_WM_DIAGRAM_VIRTUALLY_FRAME" val="{&quot;height&quot;:394.00007874015745,&quot;left&quot;:52,&quot;top&quot;:89,&quot;width&quot;:855}"/>
</p:tagLst>
</file>

<file path=ppt/tags/tag20.xml><?xml version="1.0" encoding="utf-8"?>
<p:tagLst xmlns:p="http://schemas.openxmlformats.org/presentationml/2006/main">
  <p:tag name="KSO_WM_DIAGRAM_VIRTUALLY_FRAME" val="{&quot;height&quot;:394.00007874015745,&quot;left&quot;:52,&quot;top&quot;:89,&quot;width&quot;:855}"/>
</p:tagLst>
</file>

<file path=ppt/tags/tag21.xml><?xml version="1.0" encoding="utf-8"?>
<p:tagLst xmlns:p="http://schemas.openxmlformats.org/presentationml/2006/main">
  <p:tag name="KSO_WM_DIAGRAM_VIRTUALLY_FRAME" val="{&quot;height&quot;:394.00007874015745,&quot;left&quot;:52,&quot;top&quot;:89,&quot;width&quot;:855}"/>
</p:tagLst>
</file>

<file path=ppt/tags/tag22.xml><?xml version="1.0" encoding="utf-8"?>
<p:tagLst xmlns:p="http://schemas.openxmlformats.org/presentationml/2006/main">
  <p:tag name="KSO_WM_DIAGRAM_VIRTUALLY_FRAME" val="{&quot;height&quot;:394.00007874015745,&quot;left&quot;:52,&quot;top&quot;:89,&quot;width&quot;:855}"/>
</p:tagLst>
</file>

<file path=ppt/tags/tag23.xml><?xml version="1.0" encoding="utf-8"?>
<p:tagLst xmlns:p="http://schemas.openxmlformats.org/presentationml/2006/main">
  <p:tag name="KSO_WM_DIAGRAM_VIRTUALLY_FRAME" val="{&quot;height&quot;:394.00007874015745,&quot;left&quot;:52,&quot;top&quot;:89,&quot;width&quot;:855}"/>
</p:tagLst>
</file>

<file path=ppt/tags/tag24.xml><?xml version="1.0" encoding="utf-8"?>
<p:tagLst xmlns:p="http://schemas.openxmlformats.org/presentationml/2006/main">
  <p:tag name="KSO_WM_DIAGRAM_VIRTUALLY_FRAME" val="{&quot;height&quot;:394.00007874015745,&quot;left&quot;:52,&quot;top&quot;:89,&quot;width&quot;:855}"/>
</p:tagLst>
</file>

<file path=ppt/tags/tag25.xml><?xml version="1.0" encoding="utf-8"?>
<p:tagLst xmlns:p="http://schemas.openxmlformats.org/presentationml/2006/main">
  <p:tag name="KSO_WM_DIAGRAM_VIRTUALLY_FRAME" val="{&quot;height&quot;:394.00007874015745,&quot;left&quot;:52,&quot;top&quot;:89,&quot;width&quot;:855}"/>
</p:tagLst>
</file>

<file path=ppt/tags/tag26.xml><?xml version="1.0" encoding="utf-8"?>
<p:tagLst xmlns:p="http://schemas.openxmlformats.org/presentationml/2006/main">
  <p:tag name="KSO_WM_DIAGRAM_VIRTUALLY_FRAME" val="{&quot;height&quot;:394.00007874015745,&quot;left&quot;:52,&quot;top&quot;:89,&quot;width&quot;:855}"/>
</p:tagLst>
</file>

<file path=ppt/tags/tag27.xml><?xml version="1.0" encoding="utf-8"?>
<p:tagLst xmlns:p="http://schemas.openxmlformats.org/presentationml/2006/main">
  <p:tag name="KSO_WM_DIAGRAM_VIRTUALLY_FRAME" val="{&quot;height&quot;:383.49984251968505,&quot;left&quot;:52,&quot;top&quot;:89.00015748031495,&quot;width&quot;:855}"/>
</p:tagLst>
</file>

<file path=ppt/tags/tag28.xml><?xml version="1.0" encoding="utf-8"?>
<p:tagLst xmlns:p="http://schemas.openxmlformats.org/presentationml/2006/main">
  <p:tag name="KSO_WM_DIAGRAM_VIRTUALLY_FRAME" val="{&quot;height&quot;:383.49984251968505,&quot;left&quot;:52,&quot;top&quot;:89.00015748031495,&quot;width&quot;:855}"/>
</p:tagLst>
</file>

<file path=ppt/tags/tag29.xml><?xml version="1.0" encoding="utf-8"?>
<p:tagLst xmlns:p="http://schemas.openxmlformats.org/presentationml/2006/main">
  <p:tag name="KSO_WM_DIAGRAM_VIRTUALLY_FRAME" val="{&quot;height&quot;:383.49984251968505,&quot;left&quot;:52,&quot;top&quot;:89.00015748031495,&quot;width&quot;:855}"/>
</p:tagLst>
</file>

<file path=ppt/tags/tag3.xml><?xml version="1.0" encoding="utf-8"?>
<p:tagLst xmlns:p="http://schemas.openxmlformats.org/presentationml/2006/main">
  <p:tag name="KSO_WM_DIAGRAM_VIRTUALLY_FRAME" val="{&quot;height&quot;:394.00007874015745,&quot;left&quot;:52,&quot;top&quot;:89,&quot;width&quot;:855}"/>
</p:tagLst>
</file>

<file path=ppt/tags/tag30.xml><?xml version="1.0" encoding="utf-8"?>
<p:tagLst xmlns:p="http://schemas.openxmlformats.org/presentationml/2006/main">
  <p:tag name="KSO_WM_DIAGRAM_VIRTUALLY_FRAME" val="{&quot;height&quot;:383.49984251968505,&quot;left&quot;:52,&quot;top&quot;:89.00015748031495,&quot;width&quot;:855}"/>
</p:tagLst>
</file>

<file path=ppt/tags/tag31.xml><?xml version="1.0" encoding="utf-8"?>
<p:tagLst xmlns:p="http://schemas.openxmlformats.org/presentationml/2006/main">
  <p:tag name="KSO_WM_DIAGRAM_VIRTUALLY_FRAME" val="{&quot;height&quot;:383.49984251968505,&quot;left&quot;:52,&quot;top&quot;:89.00015748031495,&quot;width&quot;:855}"/>
</p:tagLst>
</file>

<file path=ppt/tags/tag32.xml><?xml version="1.0" encoding="utf-8"?>
<p:tagLst xmlns:p="http://schemas.openxmlformats.org/presentationml/2006/main">
  <p:tag name="KSO_WM_DIAGRAM_VIRTUALLY_FRAME" val="{&quot;height&quot;:383.49984251968505,&quot;left&quot;:52,&quot;top&quot;:89.00015748031495,&quot;width&quot;:855}"/>
</p:tagLst>
</file>

<file path=ppt/tags/tag33.xml><?xml version="1.0" encoding="utf-8"?>
<p:tagLst xmlns:p="http://schemas.openxmlformats.org/presentationml/2006/main">
  <p:tag name="KSO_WM_DIAGRAM_VIRTUALLY_FRAME" val="{&quot;height&quot;:383.49984251968505,&quot;left&quot;:52,&quot;top&quot;:89.00015748031495,&quot;width&quot;:855}"/>
</p:tagLst>
</file>

<file path=ppt/tags/tag34.xml><?xml version="1.0" encoding="utf-8"?>
<p:tagLst xmlns:p="http://schemas.openxmlformats.org/presentationml/2006/main">
  <p:tag name="KSO_WM_DIAGRAM_VIRTUALLY_FRAME" val="{&quot;height&quot;:383.49984251968505,&quot;left&quot;:52,&quot;top&quot;:89.00015748031495,&quot;width&quot;:855}"/>
</p:tagLst>
</file>

<file path=ppt/tags/tag35.xml><?xml version="1.0" encoding="utf-8"?>
<p:tagLst xmlns:p="http://schemas.openxmlformats.org/presentationml/2006/main">
  <p:tag name="KSO_WM_DIAGRAM_VIRTUALLY_FRAME" val="{&quot;height&quot;:383.49984251968505,&quot;left&quot;:52,&quot;top&quot;:89.00015748031495,&quot;width&quot;:855}"/>
</p:tagLst>
</file>

<file path=ppt/tags/tag36.xml><?xml version="1.0" encoding="utf-8"?>
<p:tagLst xmlns:p="http://schemas.openxmlformats.org/presentationml/2006/main">
  <p:tag name="KSO_WM_DIAGRAM_VIRTUALLY_FRAME" val="{&quot;height&quot;:383.49984251968505,&quot;left&quot;:52,&quot;top&quot;:89.00015748031495,&quot;width&quot;:855}"/>
</p:tagLst>
</file>

<file path=ppt/tags/tag37.xml><?xml version="1.0" encoding="utf-8"?>
<p:tagLst xmlns:p="http://schemas.openxmlformats.org/presentationml/2006/main">
  <p:tag name="KSO_WM_DIAGRAM_VIRTUALLY_FRAME" val="{&quot;height&quot;:383.49984251968505,&quot;left&quot;:52,&quot;top&quot;:89.00015748031495,&quot;width&quot;:855}"/>
</p:tagLst>
</file>

<file path=ppt/tags/tag38.xml><?xml version="1.0" encoding="utf-8"?>
<p:tagLst xmlns:p="http://schemas.openxmlformats.org/presentationml/2006/main">
  <p:tag name="KSO_WM_DIAGRAM_VIRTUALLY_FRAME" val="{&quot;height&quot;:383.49984251968505,&quot;left&quot;:52,&quot;top&quot;:89.00015748031495,&quot;width&quot;:855}"/>
</p:tagLst>
</file>

<file path=ppt/tags/tag39.xml><?xml version="1.0" encoding="utf-8"?>
<p:tagLst xmlns:p="http://schemas.openxmlformats.org/presentationml/2006/main">
  <p:tag name="KSO_WM_DIAGRAM_VIRTUALLY_FRAME" val="{&quot;height&quot;:383.49984251968505,&quot;left&quot;:52,&quot;top&quot;:89.00015748031495,&quot;width&quot;:855}"/>
</p:tagLst>
</file>

<file path=ppt/tags/tag4.xml><?xml version="1.0" encoding="utf-8"?>
<p:tagLst xmlns:p="http://schemas.openxmlformats.org/presentationml/2006/main">
  <p:tag name="KSO_WM_DIAGRAM_VIRTUALLY_FRAME" val="{&quot;height&quot;:394.00007874015745,&quot;left&quot;:52,&quot;top&quot;:89,&quot;width&quot;:855}"/>
</p:tagLst>
</file>

<file path=ppt/tags/tag40.xml><?xml version="1.0" encoding="utf-8"?>
<p:tagLst xmlns:p="http://schemas.openxmlformats.org/presentationml/2006/main">
  <p:tag name="KSO_WM_DIAGRAM_VIRTUALLY_FRAME" val="{&quot;height&quot;:394,&quot;left&quot;:96.82283464566929,&quot;top&quot;:89,&quot;width&quot;:765.3543307086613}"/>
</p:tagLst>
</file>

<file path=ppt/tags/tag41.xml><?xml version="1.0" encoding="utf-8"?>
<p:tagLst xmlns:p="http://schemas.openxmlformats.org/presentationml/2006/main">
  <p:tag name="KSO_WM_DIAGRAM_VIRTUALLY_FRAME" val="{&quot;height&quot;:394,&quot;left&quot;:96.82283464566929,&quot;top&quot;:89,&quot;width&quot;:765.3543307086613}"/>
</p:tagLst>
</file>

<file path=ppt/tags/tag42.xml><?xml version="1.0" encoding="utf-8"?>
<p:tagLst xmlns:p="http://schemas.openxmlformats.org/presentationml/2006/main">
  <p:tag name="KSO_WM_DIAGRAM_VIRTUALLY_FRAME" val="{&quot;height&quot;:394,&quot;left&quot;:96.82283464566929,&quot;top&quot;:89,&quot;width&quot;:765.3543307086613}"/>
</p:tagLst>
</file>

<file path=ppt/tags/tag43.xml><?xml version="1.0" encoding="utf-8"?>
<p:tagLst xmlns:p="http://schemas.openxmlformats.org/presentationml/2006/main">
  <p:tag name="KSO_WM_DIAGRAM_VIRTUALLY_FRAME" val="{&quot;height&quot;:394,&quot;left&quot;:96.82283464566929,&quot;top&quot;:89,&quot;width&quot;:765.3543307086613}"/>
</p:tagLst>
</file>

<file path=ppt/tags/tag44.xml><?xml version="1.0" encoding="utf-8"?>
<p:tagLst xmlns:p="http://schemas.openxmlformats.org/presentationml/2006/main">
  <p:tag name="KSO_WM_DIAGRAM_VIRTUALLY_FRAME" val="{&quot;height&quot;:394,&quot;left&quot;:96.82283464566929,&quot;top&quot;:89,&quot;width&quot;:765.3543307086613}"/>
</p:tagLst>
</file>

<file path=ppt/tags/tag45.xml><?xml version="1.0" encoding="utf-8"?>
<p:tagLst xmlns:p="http://schemas.openxmlformats.org/presentationml/2006/main">
  <p:tag name="KSO_WM_DIAGRAM_VIRTUALLY_FRAME" val="{&quot;height&quot;:394,&quot;left&quot;:96.82283464566929,&quot;top&quot;:89,&quot;width&quot;:765.3543307086613}"/>
</p:tagLst>
</file>

<file path=ppt/tags/tag46.xml><?xml version="1.0" encoding="utf-8"?>
<p:tagLst xmlns:p="http://schemas.openxmlformats.org/presentationml/2006/main">
  <p:tag name="KSO_WM_DIAGRAM_VIRTUALLY_FRAME" val="{&quot;height&quot;:394,&quot;left&quot;:96.82283464566929,&quot;top&quot;:89,&quot;width&quot;:765.3543307086613}"/>
</p:tagLst>
</file>

<file path=ppt/tags/tag47.xml><?xml version="1.0" encoding="utf-8"?>
<p:tagLst xmlns:p="http://schemas.openxmlformats.org/presentationml/2006/main">
  <p:tag name="KSO_WM_DIAGRAM_VIRTUALLY_FRAME" val="{&quot;height&quot;:394,&quot;left&quot;:96.82283464566929,&quot;top&quot;:89,&quot;width&quot;:765.3543307086613}"/>
</p:tagLst>
</file>

<file path=ppt/tags/tag48.xml><?xml version="1.0" encoding="utf-8"?>
<p:tagLst xmlns:p="http://schemas.openxmlformats.org/presentationml/2006/main">
  <p:tag name="KSO_WM_DIAGRAM_VIRTUALLY_FRAME" val="{&quot;height&quot;:394,&quot;left&quot;:96.82283464566929,&quot;top&quot;:89,&quot;width&quot;:765.3543307086613}"/>
</p:tagLst>
</file>

<file path=ppt/tags/tag49.xml><?xml version="1.0" encoding="utf-8"?>
<p:tagLst xmlns:p="http://schemas.openxmlformats.org/presentationml/2006/main">
  <p:tag name="KSO_WM_DIAGRAM_VIRTUALLY_FRAME" val="{&quot;height&quot;:394,&quot;left&quot;:96.82283464566929,&quot;top&quot;:89,&quot;width&quot;:765.3543307086613}"/>
</p:tagLst>
</file>

<file path=ppt/tags/tag5.xml><?xml version="1.0" encoding="utf-8"?>
<p:tagLst xmlns:p="http://schemas.openxmlformats.org/presentationml/2006/main">
  <p:tag name="KSO_WM_DIAGRAM_VIRTUALLY_FRAME" val="{&quot;height&quot;:394.00007874015745,&quot;left&quot;:52,&quot;top&quot;:89,&quot;width&quot;:855}"/>
</p:tagLst>
</file>

<file path=ppt/tags/tag50.xml><?xml version="1.0" encoding="utf-8"?>
<p:tagLst xmlns:p="http://schemas.openxmlformats.org/presentationml/2006/main">
  <p:tag name="KSO_WM_DIAGRAM_VIRTUALLY_FRAME" val="{&quot;height&quot;:394,&quot;left&quot;:96.82283464566929,&quot;top&quot;:89,&quot;width&quot;:765.3543307086613}"/>
</p:tagLst>
</file>

<file path=ppt/tags/tag51.xml><?xml version="1.0" encoding="utf-8"?>
<p:tagLst xmlns:p="http://schemas.openxmlformats.org/presentationml/2006/main">
  <p:tag name="KSO_WM_DIAGRAM_VIRTUALLY_FRAME" val="{&quot;height&quot;:394,&quot;left&quot;:96.82283464566929,&quot;top&quot;:89,&quot;width&quot;:765.3543307086613}"/>
</p:tagLst>
</file>

<file path=ppt/tags/tag52.xml><?xml version="1.0" encoding="utf-8"?>
<p:tagLst xmlns:p="http://schemas.openxmlformats.org/presentationml/2006/main">
  <p:tag name="KSO_WM_DIAGRAM_VIRTUALLY_FRAME" val="{&quot;height&quot;:394,&quot;left&quot;:96.82283464566929,&quot;top&quot;:89,&quot;width&quot;:765.3543307086613}"/>
</p:tagLst>
</file>

<file path=ppt/tags/tag53.xml><?xml version="1.0" encoding="utf-8"?>
<p:tagLst xmlns:p="http://schemas.openxmlformats.org/presentationml/2006/main">
  <p:tag name="KSO_WM_DIAGRAM_VIRTUALLY_FRAME" val="{&quot;height&quot;:394,&quot;left&quot;:96.82283464566929,&quot;top&quot;:89,&quot;width&quot;:765.3543307086613}"/>
</p:tagLst>
</file>

<file path=ppt/tags/tag54.xml><?xml version="1.0" encoding="utf-8"?>
<p:tagLst xmlns:p="http://schemas.openxmlformats.org/presentationml/2006/main">
  <p:tag name="KSO_WM_DIAGRAM_VIRTUALLY_FRAME" val="{&quot;height&quot;:394,&quot;left&quot;:96.82283464566929,&quot;top&quot;:89,&quot;width&quot;:765.3543307086613}"/>
</p:tagLst>
</file>

<file path=ppt/tags/tag55.xml><?xml version="1.0" encoding="utf-8"?>
<p:tagLst xmlns:p="http://schemas.openxmlformats.org/presentationml/2006/main">
  <p:tag name="KSO_WM_DIAGRAM_VIRTUALLY_FRAME" val="{&quot;height&quot;:394,&quot;left&quot;:96.82283464566929,&quot;top&quot;:89,&quot;width&quot;:765.3543307086613}"/>
</p:tagLst>
</file>

<file path=ppt/tags/tag56.xml><?xml version="1.0" encoding="utf-8"?>
<p:tagLst xmlns:p="http://schemas.openxmlformats.org/presentationml/2006/main">
  <p:tag name="KSO_WM_DIAGRAM_VIRTUALLY_FRAME" val="{&quot;height&quot;:327.15181102362203,&quot;left&quot;:52,&quot;top&quot;:89,&quot;width&quot;:855}"/>
</p:tagLst>
</file>

<file path=ppt/tags/tag57.xml><?xml version="1.0" encoding="utf-8"?>
<p:tagLst xmlns:p="http://schemas.openxmlformats.org/presentationml/2006/main">
  <p:tag name="KSO_WM_DIAGRAM_VIRTUALLY_FRAME" val="{&quot;height&quot;:327.15181102362203,&quot;left&quot;:52,&quot;top&quot;:89,&quot;width&quot;:855}"/>
</p:tagLst>
</file>

<file path=ppt/tags/tag58.xml><?xml version="1.0" encoding="utf-8"?>
<p:tagLst xmlns:p="http://schemas.openxmlformats.org/presentationml/2006/main">
  <p:tag name="KSO_WM_DIAGRAM_VIRTUALLY_FRAME" val="{&quot;height&quot;:327.15181102362203,&quot;left&quot;:52,&quot;top&quot;:89,&quot;width&quot;:855}"/>
</p:tagLst>
</file>

<file path=ppt/tags/tag59.xml><?xml version="1.0" encoding="utf-8"?>
<p:tagLst xmlns:p="http://schemas.openxmlformats.org/presentationml/2006/main">
  <p:tag name="KSO_WM_DIAGRAM_VIRTUALLY_FRAME" val="{&quot;height&quot;:327.15181102362203,&quot;left&quot;:52,&quot;top&quot;:89,&quot;width&quot;:855}"/>
</p:tagLst>
</file>

<file path=ppt/tags/tag6.xml><?xml version="1.0" encoding="utf-8"?>
<p:tagLst xmlns:p="http://schemas.openxmlformats.org/presentationml/2006/main">
  <p:tag name="KSO_WM_DIAGRAM_VIRTUALLY_FRAME" val="{&quot;height&quot;:394.00007874015745,&quot;left&quot;:52,&quot;top&quot;:89,&quot;width&quot;:855}"/>
</p:tagLst>
</file>

<file path=ppt/tags/tag60.xml><?xml version="1.0" encoding="utf-8"?>
<p:tagLst xmlns:p="http://schemas.openxmlformats.org/presentationml/2006/main">
  <p:tag name="KSO_WM_DIAGRAM_VIRTUALLY_FRAME" val="{&quot;height&quot;:327.15181102362203,&quot;left&quot;:52,&quot;top&quot;:89,&quot;width&quot;:855}"/>
</p:tagLst>
</file>

<file path=ppt/tags/tag61.xml><?xml version="1.0" encoding="utf-8"?>
<p:tagLst xmlns:p="http://schemas.openxmlformats.org/presentationml/2006/main">
  <p:tag name="KSO_WM_DIAGRAM_VIRTUALLY_FRAME" val="{&quot;height&quot;:327.15181102362203,&quot;left&quot;:52,&quot;top&quot;:89,&quot;width&quot;:855}"/>
</p:tagLst>
</file>

<file path=ppt/tags/tag62.xml><?xml version="1.0" encoding="utf-8"?>
<p:tagLst xmlns:p="http://schemas.openxmlformats.org/presentationml/2006/main">
  <p:tag name="KSO_WM_DIAGRAM_VIRTUALLY_FRAME" val="{&quot;height&quot;:327.15181102362203,&quot;left&quot;:52,&quot;top&quot;:89,&quot;width&quot;:855}"/>
</p:tagLst>
</file>

<file path=ppt/tags/tag63.xml><?xml version="1.0" encoding="utf-8"?>
<p:tagLst xmlns:p="http://schemas.openxmlformats.org/presentationml/2006/main">
  <p:tag name="KSO_WM_DIAGRAM_VIRTUALLY_FRAME" val="{&quot;height&quot;:327.15181102362203,&quot;left&quot;:52,&quot;top&quot;:89,&quot;width&quot;:855}"/>
</p:tagLst>
</file>

<file path=ppt/tags/tag64.xml><?xml version="1.0" encoding="utf-8"?>
<p:tagLst xmlns:p="http://schemas.openxmlformats.org/presentationml/2006/main">
  <p:tag name="KSO_WM_DIAGRAM_VIRTUALLY_FRAME" val="{&quot;height&quot;:327.15181102362203,&quot;left&quot;:52,&quot;top&quot;:89,&quot;width&quot;:855}"/>
</p:tagLst>
</file>

<file path=ppt/tags/tag65.xml><?xml version="1.0" encoding="utf-8"?>
<p:tagLst xmlns:p="http://schemas.openxmlformats.org/presentationml/2006/main">
  <p:tag name="KSO_WM_DIAGRAM_VIRTUALLY_FRAME" val="{&quot;height&quot;:327.15181102362203,&quot;left&quot;:52,&quot;top&quot;:89,&quot;width&quot;:855}"/>
</p:tagLst>
</file>

<file path=ppt/tags/tag66.xml><?xml version="1.0" encoding="utf-8"?>
<p:tagLst xmlns:p="http://schemas.openxmlformats.org/presentationml/2006/main">
  <p:tag name="KSO_WM_DIAGRAM_VIRTUALLY_FRAME" val="{&quot;height&quot;:327.15181102362203,&quot;left&quot;:52,&quot;top&quot;:89,&quot;width&quot;:855}"/>
</p:tagLst>
</file>

<file path=ppt/tags/tag67.xml><?xml version="1.0" encoding="utf-8"?>
<p:tagLst xmlns:p="http://schemas.openxmlformats.org/presentationml/2006/main">
  <p:tag name="KSO_WM_DIAGRAM_VIRTUALLY_FRAME" val="{&quot;height&quot;:327.15181102362203,&quot;left&quot;:52,&quot;top&quot;:89,&quot;width&quot;:855}"/>
</p:tagLst>
</file>

<file path=ppt/tags/tag68.xml><?xml version="1.0" encoding="utf-8"?>
<p:tagLst xmlns:p="http://schemas.openxmlformats.org/presentationml/2006/main">
  <p:tag name="KSO_WM_DIAGRAM_VIRTUALLY_FRAME" val="{&quot;height&quot;:327.15181102362203,&quot;left&quot;:52,&quot;top&quot;:89,&quot;width&quot;:855}"/>
</p:tagLst>
</file>

<file path=ppt/tags/tag69.xml><?xml version="1.0" encoding="utf-8"?>
<p:tagLst xmlns:p="http://schemas.openxmlformats.org/presentationml/2006/main">
  <p:tag name="KSO_WM_DIAGRAM_VIRTUALLY_FRAME" val="{&quot;height&quot;:327.15181102362203,&quot;left&quot;:52,&quot;top&quot;:89,&quot;width&quot;:855}"/>
</p:tagLst>
</file>

<file path=ppt/tags/tag7.xml><?xml version="1.0" encoding="utf-8"?>
<p:tagLst xmlns:p="http://schemas.openxmlformats.org/presentationml/2006/main">
  <p:tag name="KSO_WM_DIAGRAM_VIRTUALLY_FRAME" val="{&quot;height&quot;:394.00007874015745,&quot;left&quot;:52,&quot;top&quot;:89,&quot;width&quot;:855}"/>
</p:tagLst>
</file>

<file path=ppt/tags/tag70.xml><?xml version="1.0" encoding="utf-8"?>
<p:tagLst xmlns:p="http://schemas.openxmlformats.org/presentationml/2006/main">
  <p:tag name="KSO_WM_DIAGRAM_VIRTUALLY_FRAME" val="{&quot;height&quot;:327.15181102362203,&quot;left&quot;:52,&quot;top&quot;:89,&quot;width&quot;:855}"/>
</p:tagLst>
</file>

<file path=ppt/tags/tag71.xml><?xml version="1.0" encoding="utf-8"?>
<p:tagLst xmlns:p="http://schemas.openxmlformats.org/presentationml/2006/main">
  <p:tag name="KSO_WM_DIAGRAM_VIRTUALLY_FRAME" val="{&quot;height&quot;:327.15181102362203,&quot;left&quot;:52,&quot;top&quot;:89,&quot;width&quot;:855}"/>
</p:tagLst>
</file>

<file path=ppt/tags/tag72.xml><?xml version="1.0" encoding="utf-8"?>
<p:tagLst xmlns:p="http://schemas.openxmlformats.org/presentationml/2006/main">
  <p:tag name="KSO_WM_DIAGRAM_VIRTUALLY_FRAME" val="{&quot;height&quot;:468.2,&quot;left&quot;:-4,&quot;top&quot;:90,&quot;width&quot;:960}"/>
</p:tagLst>
</file>

<file path=ppt/tags/tag73.xml><?xml version="1.0" encoding="utf-8"?>
<p:tagLst xmlns:p="http://schemas.openxmlformats.org/presentationml/2006/main">
  <p:tag name="KSO_WM_DIAGRAM_VIRTUALLY_FRAME" val="{&quot;height&quot;:468.2,&quot;left&quot;:-4,&quot;top&quot;:90,&quot;width&quot;:960}"/>
</p:tagLst>
</file>

<file path=ppt/tags/tag74.xml><?xml version="1.0" encoding="utf-8"?>
<p:tagLst xmlns:p="http://schemas.openxmlformats.org/presentationml/2006/main">
  <p:tag name="KSO_WM_DIAGRAM_VIRTUALLY_FRAME" val="{&quot;height&quot;:468.2,&quot;left&quot;:-4,&quot;top&quot;:90,&quot;width&quot;:960}"/>
</p:tagLst>
</file>

<file path=ppt/tags/tag75.xml><?xml version="1.0" encoding="utf-8"?>
<p:tagLst xmlns:p="http://schemas.openxmlformats.org/presentationml/2006/main">
  <p:tag name="KSO_WM_DIAGRAM_VIRTUALLY_FRAME" val="{&quot;height&quot;:468.2,&quot;left&quot;:-4,&quot;top&quot;:90,&quot;width&quot;:960}"/>
</p:tagLst>
</file>

<file path=ppt/tags/tag76.xml><?xml version="1.0" encoding="utf-8"?>
<p:tagLst xmlns:p="http://schemas.openxmlformats.org/presentationml/2006/main">
  <p:tag name="KSO_WM_DIAGRAM_VIRTUALLY_FRAME" val="{&quot;height&quot;:468.2,&quot;left&quot;:-4,&quot;top&quot;:90,&quot;width&quot;:960}"/>
</p:tagLst>
</file>

<file path=ppt/tags/tag77.xml><?xml version="1.0" encoding="utf-8"?>
<p:tagLst xmlns:p="http://schemas.openxmlformats.org/presentationml/2006/main">
  <p:tag name="KSO_WM_DIAGRAM_VIRTUALLY_FRAME" val="{&quot;height&quot;:468.2,&quot;left&quot;:-4,&quot;top&quot;:90,&quot;width&quot;:960}"/>
</p:tagLst>
</file>

<file path=ppt/tags/tag78.xml><?xml version="1.0" encoding="utf-8"?>
<p:tagLst xmlns:p="http://schemas.openxmlformats.org/presentationml/2006/main">
  <p:tag name="KSO_WM_DIAGRAM_VIRTUALLY_FRAME" val="{&quot;height&quot;:468.2,&quot;left&quot;:-4,&quot;top&quot;:90,&quot;width&quot;:960}"/>
</p:tagLst>
</file>

<file path=ppt/tags/tag79.xml><?xml version="1.0" encoding="utf-8"?>
<p:tagLst xmlns:p="http://schemas.openxmlformats.org/presentationml/2006/main">
  <p:tag name="KSO_WM_DIAGRAM_VIRTUALLY_FRAME" val="{&quot;height&quot;:468.2,&quot;left&quot;:-4,&quot;top&quot;:90,&quot;width&quot;:960}"/>
</p:tagLst>
</file>

<file path=ppt/tags/tag8.xml><?xml version="1.0" encoding="utf-8"?>
<p:tagLst xmlns:p="http://schemas.openxmlformats.org/presentationml/2006/main">
  <p:tag name="KSO_WM_DIAGRAM_VIRTUALLY_FRAME" val="{&quot;height&quot;:394.00007874015745,&quot;left&quot;:52,&quot;top&quot;:89,&quot;width&quot;:855}"/>
</p:tagLst>
</file>

<file path=ppt/tags/tag80.xml><?xml version="1.0" encoding="utf-8"?>
<p:tagLst xmlns:p="http://schemas.openxmlformats.org/presentationml/2006/main">
  <p:tag name="KSO_WM_DIAGRAM_VIRTUALLY_FRAME" val="{&quot;height&quot;:468.2,&quot;left&quot;:-4,&quot;top&quot;:90,&quot;width&quot;:960}"/>
</p:tagLst>
</file>

<file path=ppt/tags/tag81.xml><?xml version="1.0" encoding="utf-8"?>
<p:tagLst xmlns:p="http://schemas.openxmlformats.org/presentationml/2006/main">
  <p:tag name="KSO_WM_DIAGRAM_VIRTUALLY_FRAME" val="{&quot;height&quot;:468.2,&quot;left&quot;:-4,&quot;top&quot;:90,&quot;width&quot;:960}"/>
</p:tagLst>
</file>

<file path=ppt/tags/tag82.xml><?xml version="1.0" encoding="utf-8"?>
<p:tagLst xmlns:p="http://schemas.openxmlformats.org/presentationml/2006/main">
  <p:tag name="KSO_WM_DIAGRAM_VIRTUALLY_FRAME" val="{&quot;height&quot;:393.99992125984244,&quot;left&quot;:51.999921259842516,&quot;top&quot;:89,&quot;width&quot;:855.0000787401575}"/>
</p:tagLst>
</file>

<file path=ppt/tags/tag83.xml><?xml version="1.0" encoding="utf-8"?>
<p:tagLst xmlns:p="http://schemas.openxmlformats.org/presentationml/2006/main">
  <p:tag name="KSO_WM_DIAGRAM_VIRTUALLY_FRAME" val="{&quot;height&quot;:393.99992125984244,&quot;left&quot;:51.999921259842516,&quot;top&quot;:89,&quot;width&quot;:855.0000787401575}"/>
</p:tagLst>
</file>

<file path=ppt/tags/tag84.xml><?xml version="1.0" encoding="utf-8"?>
<p:tagLst xmlns:p="http://schemas.openxmlformats.org/presentationml/2006/main">
  <p:tag name="KSO_WM_DIAGRAM_VIRTUALLY_FRAME" val="{&quot;height&quot;:393.99992125984244,&quot;left&quot;:51.999921259842516,&quot;top&quot;:89,&quot;width&quot;:855.0000787401575}"/>
</p:tagLst>
</file>

<file path=ppt/tags/tag85.xml><?xml version="1.0" encoding="utf-8"?>
<p:tagLst xmlns:p="http://schemas.openxmlformats.org/presentationml/2006/main">
  <p:tag name="KSO_WM_DIAGRAM_VIRTUALLY_FRAME" val="{&quot;height&quot;:393.99992125984244,&quot;left&quot;:51.999921259842516,&quot;top&quot;:89,&quot;width&quot;:855.0000787401575}"/>
</p:tagLst>
</file>

<file path=ppt/tags/tag86.xml><?xml version="1.0" encoding="utf-8"?>
<p:tagLst xmlns:p="http://schemas.openxmlformats.org/presentationml/2006/main">
  <p:tag name="KSO_WM_DIAGRAM_VIRTUALLY_FRAME" val="{&quot;height&quot;:393.99992125984244,&quot;left&quot;:51.999921259842516,&quot;top&quot;:89,&quot;width&quot;:855.0000787401575}"/>
</p:tagLst>
</file>

<file path=ppt/tags/tag87.xml><?xml version="1.0" encoding="utf-8"?>
<p:tagLst xmlns:p="http://schemas.openxmlformats.org/presentationml/2006/main">
  <p:tag name="KSO_WM_DIAGRAM_VIRTUALLY_FRAME" val="{&quot;height&quot;:393.99992125984244,&quot;left&quot;:51.999921259842516,&quot;top&quot;:89,&quot;width&quot;:855.0000787401575}"/>
</p:tagLst>
</file>

<file path=ppt/tags/tag88.xml><?xml version="1.0" encoding="utf-8"?>
<p:tagLst xmlns:p="http://schemas.openxmlformats.org/presentationml/2006/main">
  <p:tag name="KSO_WM_DIAGRAM_VIRTUALLY_FRAME" val="{&quot;height&quot;:393.99992125984244,&quot;left&quot;:51.999921259842516,&quot;top&quot;:89,&quot;width&quot;:855.0000787401575}"/>
</p:tagLst>
</file>

<file path=ppt/tags/tag89.xml><?xml version="1.0" encoding="utf-8"?>
<p:tagLst xmlns:p="http://schemas.openxmlformats.org/presentationml/2006/main">
  <p:tag name="KSO_WM_DIAGRAM_VIRTUALLY_FRAME" val="{&quot;height&quot;:393.99992125984244,&quot;left&quot;:51.999921259842516,&quot;top&quot;:89,&quot;width&quot;:855.0000787401575}"/>
</p:tagLst>
</file>

<file path=ppt/tags/tag9.xml><?xml version="1.0" encoding="utf-8"?>
<p:tagLst xmlns:p="http://schemas.openxmlformats.org/presentationml/2006/main">
  <p:tag name="KSO_WM_DIAGRAM_VIRTUALLY_FRAME" val="{&quot;height&quot;:394.00007874015745,&quot;left&quot;:52,&quot;top&quot;:89,&quot;width&quot;:855}"/>
</p:tagLst>
</file>

<file path=ppt/tags/tag90.xml><?xml version="1.0" encoding="utf-8"?>
<p:tagLst xmlns:p="http://schemas.openxmlformats.org/presentationml/2006/main">
  <p:tag name="KSO_WM_DIAGRAM_VIRTUALLY_FRAME" val="{&quot;height&quot;:393.99992125984244,&quot;left&quot;:51.999921259842516,&quot;top&quot;:89,&quot;width&quot;:855.0000787401575}"/>
</p:tagLst>
</file>

<file path=ppt/tags/tag91.xml><?xml version="1.0" encoding="utf-8"?>
<p:tagLst xmlns:p="http://schemas.openxmlformats.org/presentationml/2006/main">
  <p:tag name="KSO_WM_DIAGRAM_VIRTUALLY_FRAME" val="{&quot;height&quot;:393.99992125984244,&quot;left&quot;:51.999921259842516,&quot;top&quot;:89,&quot;width&quot;:855.0000787401575}"/>
</p:tagLst>
</file>

<file path=ppt/tags/tag92.xml><?xml version="1.0" encoding="utf-8"?>
<p:tagLst xmlns:p="http://schemas.openxmlformats.org/presentationml/2006/main">
  <p:tag name="KSO_WM_DIAGRAM_VIRTUALLY_FRAME" val="{&quot;height&quot;:393.99992125984244,&quot;left&quot;:51.999921259842516,&quot;top&quot;:89,&quot;width&quot;:855.0000787401575}"/>
</p:tagLst>
</file>

<file path=ppt/tags/tag93.xml><?xml version="1.0" encoding="utf-8"?>
<p:tagLst xmlns:p="http://schemas.openxmlformats.org/presentationml/2006/main">
  <p:tag name="KSO_WM_DIAGRAM_VIRTUALLY_FRAME" val="{&quot;height&quot;:393.99992125984244,&quot;left&quot;:51.999921259842516,&quot;top&quot;:89,&quot;width&quot;:855.0000787401575}"/>
</p:tagLst>
</file>

<file path=ppt/tags/tag94.xml><?xml version="1.0" encoding="utf-8"?>
<p:tagLst xmlns:p="http://schemas.openxmlformats.org/presentationml/2006/main">
  <p:tag name="KSO_WM_DIAGRAM_VIRTUALLY_FRAME" val="{&quot;height&quot;:393.99992125984244,&quot;left&quot;:51.999921259842516,&quot;top&quot;:89,&quot;width&quot;:855.0000787401575}"/>
</p:tagLst>
</file>

<file path=ppt/tags/tag95.xml><?xml version="1.0" encoding="utf-8"?>
<p:tagLst xmlns:p="http://schemas.openxmlformats.org/presentationml/2006/main">
  <p:tag name="KSO_WM_DIAGRAM_VIRTUALLY_FRAME" val="{&quot;height&quot;:393.99992125984244,&quot;left&quot;:51.999921259842516,&quot;top&quot;:89,&quot;width&quot;:855.0000787401575}"/>
</p:tagLst>
</file>

<file path=ppt/tags/tag96.xml><?xml version="1.0" encoding="utf-8"?>
<p:tagLst xmlns:p="http://schemas.openxmlformats.org/presentationml/2006/main">
  <p:tag name="KSO_WM_DIAGRAM_VIRTUALLY_FRAME" val="{&quot;height&quot;:393.99992125984244,&quot;left&quot;:51.999921259842516,&quot;top&quot;:89,&quot;width&quot;:855.0000787401575}"/>
</p:tagLst>
</file>

<file path=ppt/tags/tag97.xml><?xml version="1.0" encoding="utf-8"?>
<p:tagLst xmlns:p="http://schemas.openxmlformats.org/presentationml/2006/main">
  <p:tag name="KSO_WM_DIAGRAM_VIRTUALLY_FRAME" val="{&quot;height&quot;:393.99992125984244,&quot;left&quot;:51.999921259842516,&quot;top&quot;:89,&quot;width&quot;:855.0000787401575}"/>
</p:tagLst>
</file>

<file path=ppt/theme/theme1.xml><?xml version="1.0" encoding="utf-8"?>
<a:theme xmlns:a="http://schemas.openxmlformats.org/drawingml/2006/main" name="a33571c8-05b7-481a-81b6-8cb339884694">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6530</Words>
  <Application>WPS 演示</Application>
  <PresentationFormat>On-screen Show (4:3)</PresentationFormat>
  <Paragraphs>571</Paragraphs>
  <Slides>25</Slides>
  <Notes>0</Notes>
  <HiddenSlides>0</HiddenSlides>
  <MMClips>0</MMClips>
  <ScaleCrop>false</ScaleCrop>
  <HeadingPairs>
    <vt:vector size="6" baseType="variant">
      <vt:variant>
        <vt:lpstr>已用的字体</vt:lpstr>
      </vt:variant>
      <vt:variant>
        <vt:i4>11</vt:i4>
      </vt:variant>
      <vt:variant>
        <vt:lpstr>主题</vt:lpstr>
      </vt:variant>
      <vt:variant>
        <vt:i4>1</vt:i4>
      </vt:variant>
      <vt:variant>
        <vt:lpstr>幻灯片标题</vt:lpstr>
      </vt:variant>
      <vt:variant>
        <vt:i4>25</vt:i4>
      </vt:variant>
    </vt:vector>
  </HeadingPairs>
  <TitlesOfParts>
    <vt:vector size="37" baseType="lpstr">
      <vt:lpstr>Arial</vt:lpstr>
      <vt:lpstr>宋体</vt:lpstr>
      <vt:lpstr>Wingdings</vt:lpstr>
      <vt:lpstr>微软雅黑</vt:lpstr>
      <vt:lpstr>Arial</vt:lpstr>
      <vt:lpstr>国标黑体</vt:lpstr>
      <vt:lpstr>黑体</vt:lpstr>
      <vt:lpstr>Calibri</vt:lpstr>
      <vt:lpstr>Arial Unicode MS</vt:lpstr>
      <vt:lpstr>KSOF7DF6CDC0</vt:lpstr>
      <vt:lpstr>Segoe Print</vt:lpstr>
      <vt:lpstr>a33571c8-05b7-481a-81b6-8cb339884694</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ᝰ黄小凤</cp:lastModifiedBy>
  <cp:revision>9</cp:revision>
  <dcterms:created xsi:type="dcterms:W3CDTF">2026-06-04T00:58:00Z</dcterms:created>
  <dcterms:modified xsi:type="dcterms:W3CDTF">2026-08-19T02:11:42Z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FCAAD0FC7EBB4D95AC909BC94CCF9AC4_13</vt:lpwstr>
  </property>
  <property fmtid="{D5CDD505-2E9C-101B-9397-08002B2CF9AE}" pid="3" name="KSOProductBuildVer">
    <vt:lpwstr>2052-12.1.0.28022</vt:lpwstr>
  </property>
</Properties>
</file>